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4" r:id="rId3"/>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 name="Shape 157"/>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600"/>
          </a:p>
        </p:txBody>
      </p:sp>
      <p:sp>
        <p:nvSpPr>
          <p:cNvPr id="395" name="Shape 395"/>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600"/>
          </a:p>
        </p:txBody>
      </p:sp>
      <p:sp>
        <p:nvSpPr>
          <p:cNvPr id="403" name="Shape 403"/>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600"/>
          </a:p>
        </p:txBody>
      </p:sp>
      <p:sp>
        <p:nvSpPr>
          <p:cNvPr id="409" name="Shape 409"/>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600"/>
          </a:p>
        </p:txBody>
      </p:sp>
      <p:sp>
        <p:nvSpPr>
          <p:cNvPr id="419" name="Shape 419"/>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600"/>
          </a:p>
        </p:txBody>
      </p:sp>
      <p:sp>
        <p:nvSpPr>
          <p:cNvPr id="425" name="Shape 425"/>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600"/>
          </a:p>
        </p:txBody>
      </p:sp>
      <p:sp>
        <p:nvSpPr>
          <p:cNvPr id="433" name="Shape 433"/>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sz="1600"/>
          </a:p>
        </p:txBody>
      </p:sp>
      <p:sp>
        <p:nvSpPr>
          <p:cNvPr id="440" name="Shape 440"/>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8" name="Shape 448"/>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1" name="Shape 621"/>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Shape 626"/>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627" name="Shape 627"/>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Shape 646"/>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647" name="Shape 647"/>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5" name="Shape 675"/>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1" name="Shape 681"/>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Shape 685"/>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6" name="Shape 686"/>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Shape 693"/>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Shape 694"/>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Shape 699"/>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0" name="Shape 700"/>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9" name="Shape 709"/>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Shape 717"/>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8" name="Shape 718"/>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3" name="Shape 723"/>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5" name="Shape 735"/>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Shape 741"/>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2" name="Shape 742"/>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Shape 751"/>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2" name="Shape 752"/>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9" name="Shape 759"/>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Shape 764"/>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5" name="Shape 765"/>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1" name="Shape 771"/>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Shape 776"/>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7" name="Shape 777"/>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Shape 783"/>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4" name="Shape 784"/>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Shape 793"/>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4" name="Shape 794"/>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Shape 802"/>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3" name="Shape 803"/>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Shape 809"/>
          <p:cNvSpPr txBox="1"/>
          <p:nvPr>
            <p:ph idx="1" type="body"/>
          </p:nvPr>
        </p:nvSpPr>
        <p:spPr>
          <a:xfrm>
            <a:off x="777225" y="4777725"/>
            <a:ext cx="6217900" cy="45262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0" name="Shape 810"/>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Shape 817"/>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Shape 821"/>
          <p:cNvSpPr txBox="1"/>
          <p:nvPr>
            <p:ph idx="1" type="body"/>
          </p:nvPr>
        </p:nvSpPr>
        <p:spPr>
          <a:xfrm>
            <a:off x="777225" y="4777725"/>
            <a:ext cx="6217800" cy="452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300" u="none" cap="none" strike="noStrike">
              <a:solidFill>
                <a:srgbClr val="000000"/>
              </a:solidFill>
              <a:latin typeface="Arial"/>
              <a:ea typeface="Arial"/>
              <a:cs typeface="Arial"/>
              <a:sym typeface="Arial"/>
            </a:endParaRPr>
          </a:p>
        </p:txBody>
      </p:sp>
      <p:sp>
        <p:nvSpPr>
          <p:cNvPr id="822" name="Shape 822"/>
          <p:cNvSpPr/>
          <p:nvPr>
            <p:ph idx="2" type="sldImg"/>
          </p:nvPr>
        </p:nvSpPr>
        <p:spPr>
          <a:xfrm>
            <a:off x="432363" y="754375"/>
            <a:ext cx="690840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432375" y="754375"/>
            <a:ext cx="6908400" cy="37719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0" name="Shape 10"/>
        <p:cNvGrpSpPr/>
        <p:nvPr/>
      </p:nvGrpSpPr>
      <p:grpSpPr>
        <a:xfrm>
          <a:off x="0" y="0"/>
          <a:ext cx="0" cy="0"/>
          <a:chOff x="0" y="0"/>
          <a:chExt cx="0" cy="0"/>
        </a:xfrm>
      </p:grpSpPr>
      <p:sp>
        <p:nvSpPr>
          <p:cNvPr id="11" name="Shape 11"/>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39" name="Shape 39"/>
        <p:cNvGrpSpPr/>
        <p:nvPr/>
      </p:nvGrpSpPr>
      <p:grpSpPr>
        <a:xfrm>
          <a:off x="0" y="0"/>
          <a:ext cx="0" cy="0"/>
          <a:chOff x="0" y="0"/>
          <a:chExt cx="0" cy="0"/>
        </a:xfrm>
      </p:grpSpPr>
      <p:sp>
        <p:nvSpPr>
          <p:cNvPr id="40" name="Shape 40"/>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41" name="Shape 41"/>
          <p:cNvSpPr txBox="1"/>
          <p:nvPr>
            <p:ph idx="1" type="body"/>
          </p:nvPr>
        </p:nvSpPr>
        <p:spPr>
          <a:xfrm>
            <a:off x="456845" y="1203141"/>
            <a:ext cx="82287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42" name="Shape 42"/>
          <p:cNvSpPr txBox="1"/>
          <p:nvPr>
            <p:ph idx="2" type="body"/>
          </p:nvPr>
        </p:nvSpPr>
        <p:spPr>
          <a:xfrm>
            <a:off x="456845" y="2946862"/>
            <a:ext cx="82287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3" name="Shape 43"/>
        <p:cNvGrpSpPr/>
        <p:nvPr/>
      </p:nvGrpSpPr>
      <p:grpSpPr>
        <a:xfrm>
          <a:off x="0" y="0"/>
          <a:ext cx="0" cy="0"/>
          <a:chOff x="0" y="0"/>
          <a:chExt cx="0" cy="0"/>
        </a:xfrm>
      </p:grpSpPr>
      <p:sp>
        <p:nvSpPr>
          <p:cNvPr id="44" name="Shape 44"/>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45" name="Shape 45"/>
          <p:cNvSpPr txBox="1"/>
          <p:nvPr>
            <p:ph idx="1" type="body"/>
          </p:nvPr>
        </p:nvSpPr>
        <p:spPr>
          <a:xfrm>
            <a:off x="456845"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46" name="Shape 46"/>
          <p:cNvSpPr txBox="1"/>
          <p:nvPr>
            <p:ph idx="2" type="body"/>
          </p:nvPr>
        </p:nvSpPr>
        <p:spPr>
          <a:xfrm>
            <a:off x="4673600"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47" name="Shape 47"/>
          <p:cNvSpPr txBox="1"/>
          <p:nvPr>
            <p:ph idx="3" type="body"/>
          </p:nvPr>
        </p:nvSpPr>
        <p:spPr>
          <a:xfrm>
            <a:off x="4673600" y="2946862"/>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48" name="Shape 48"/>
          <p:cNvSpPr txBox="1"/>
          <p:nvPr>
            <p:ph idx="4" type="body"/>
          </p:nvPr>
        </p:nvSpPr>
        <p:spPr>
          <a:xfrm>
            <a:off x="456845" y="2946862"/>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49" name="Shape 49"/>
        <p:cNvGrpSpPr/>
        <p:nvPr/>
      </p:nvGrpSpPr>
      <p:grpSpPr>
        <a:xfrm>
          <a:off x="0" y="0"/>
          <a:ext cx="0" cy="0"/>
          <a:chOff x="0" y="0"/>
          <a:chExt cx="0" cy="0"/>
        </a:xfrm>
      </p:grpSpPr>
      <p:sp>
        <p:nvSpPr>
          <p:cNvPr id="50" name="Shape 50"/>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51" name="Shape 51"/>
          <p:cNvSpPr txBox="1"/>
          <p:nvPr>
            <p:ph idx="1" type="body"/>
          </p:nvPr>
        </p:nvSpPr>
        <p:spPr>
          <a:xfrm>
            <a:off x="456845" y="1203141"/>
            <a:ext cx="82287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52" name="Shape 52"/>
          <p:cNvSpPr txBox="1"/>
          <p:nvPr>
            <p:ph idx="2" type="body"/>
          </p:nvPr>
        </p:nvSpPr>
        <p:spPr>
          <a:xfrm>
            <a:off x="456845" y="1203141"/>
            <a:ext cx="82287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53" name="Shape 53"/>
          <p:cNvSpPr/>
          <p:nvPr/>
        </p:nvSpPr>
        <p:spPr>
          <a:xfrm>
            <a:off x="456845" y="1203141"/>
            <a:ext cx="8228700" cy="3338100"/>
          </a:xfrm>
          <a:prstGeom prst="rect">
            <a:avLst/>
          </a:prstGeom>
          <a:noFill/>
          <a:ln>
            <a:noFill/>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Shape 54"/>
          <p:cNvSpPr/>
          <p:nvPr/>
        </p:nvSpPr>
        <p:spPr>
          <a:xfrm>
            <a:off x="456845" y="1203141"/>
            <a:ext cx="8228700" cy="3338100"/>
          </a:xfrm>
          <a:prstGeom prst="rect">
            <a:avLst/>
          </a:prstGeom>
          <a:noFill/>
          <a:ln>
            <a:noFill/>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bg>
      <p:bgPr>
        <a:solidFill>
          <a:srgbClr val="500000"/>
        </a:solidFill>
      </p:bgPr>
    </p:bg>
    <p:spTree>
      <p:nvGrpSpPr>
        <p:cNvPr id="60" name="Shape 60"/>
        <p:cNvGrpSpPr/>
        <p:nvPr/>
      </p:nvGrpSpPr>
      <p:grpSpPr>
        <a:xfrm>
          <a:off x="0" y="0"/>
          <a:ext cx="0" cy="0"/>
          <a:chOff x="0" y="0"/>
          <a:chExt cx="0" cy="0"/>
        </a:xfrm>
      </p:grpSpPr>
      <p:sp>
        <p:nvSpPr>
          <p:cNvPr id="61" name="Shape 61"/>
          <p:cNvSpPr txBox="1"/>
          <p:nvPr/>
        </p:nvSpPr>
        <p:spPr>
          <a:xfrm>
            <a:off x="891725" y="4755250"/>
            <a:ext cx="79473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Texas A&amp;M University       High Performance Research Computing      https://hprc.tamu.edu</a:t>
            </a:r>
            <a:endParaRPr b="1" i="0" sz="1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2" name="Shape 62"/>
        <p:cNvGrpSpPr/>
        <p:nvPr/>
      </p:nvGrpSpPr>
      <p:grpSpPr>
        <a:xfrm>
          <a:off x="0" y="0"/>
          <a:ext cx="0" cy="0"/>
          <a:chOff x="0" y="0"/>
          <a:chExt cx="0" cy="0"/>
        </a:xfrm>
      </p:grpSpPr>
      <p:sp>
        <p:nvSpPr>
          <p:cNvPr id="63" name="Shape 63"/>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64" name="Shape 64"/>
          <p:cNvSpPr txBox="1"/>
          <p:nvPr>
            <p:ph idx="1" type="subTitle"/>
          </p:nvPr>
        </p:nvSpPr>
        <p:spPr>
          <a:xfrm>
            <a:off x="456845" y="1203141"/>
            <a:ext cx="8228700" cy="3338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6" name="Shape 66"/>
        <p:cNvGrpSpPr/>
        <p:nvPr/>
      </p:nvGrpSpPr>
      <p:grpSpPr>
        <a:xfrm>
          <a:off x="0" y="0"/>
          <a:ext cx="0" cy="0"/>
          <a:chOff x="0" y="0"/>
          <a:chExt cx="0" cy="0"/>
        </a:xfrm>
      </p:grpSpPr>
      <p:sp>
        <p:nvSpPr>
          <p:cNvPr id="67" name="Shape 67"/>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68" name="Shape 68"/>
          <p:cNvSpPr txBox="1"/>
          <p:nvPr>
            <p:ph idx="1" type="body"/>
          </p:nvPr>
        </p:nvSpPr>
        <p:spPr>
          <a:xfrm>
            <a:off x="456845" y="1203141"/>
            <a:ext cx="40155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69" name="Shape 69"/>
          <p:cNvSpPr txBox="1"/>
          <p:nvPr>
            <p:ph idx="2" type="body"/>
          </p:nvPr>
        </p:nvSpPr>
        <p:spPr>
          <a:xfrm>
            <a:off x="4673600" y="1203141"/>
            <a:ext cx="40155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2" name="Shape 72"/>
        <p:cNvGrpSpPr/>
        <p:nvPr/>
      </p:nvGrpSpPr>
      <p:grpSpPr>
        <a:xfrm>
          <a:off x="0" y="0"/>
          <a:ext cx="0" cy="0"/>
          <a:chOff x="0" y="0"/>
          <a:chExt cx="0" cy="0"/>
        </a:xfrm>
      </p:grpSpPr>
      <p:sp>
        <p:nvSpPr>
          <p:cNvPr id="73" name="Shape 73"/>
          <p:cNvSpPr txBox="1"/>
          <p:nvPr>
            <p:ph idx="1" type="subTitle"/>
          </p:nvPr>
        </p:nvSpPr>
        <p:spPr>
          <a:xfrm>
            <a:off x="456845" y="204769"/>
            <a:ext cx="8228700" cy="3982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4" name="Shape 74"/>
        <p:cNvGrpSpPr/>
        <p:nvPr/>
      </p:nvGrpSpPr>
      <p:grpSpPr>
        <a:xfrm>
          <a:off x="0" y="0"/>
          <a:ext cx="0" cy="0"/>
          <a:chOff x="0" y="0"/>
          <a:chExt cx="0" cy="0"/>
        </a:xfrm>
      </p:grpSpPr>
      <p:sp>
        <p:nvSpPr>
          <p:cNvPr id="75" name="Shape 75"/>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76" name="Shape 76"/>
          <p:cNvSpPr txBox="1"/>
          <p:nvPr>
            <p:ph idx="1" type="body"/>
          </p:nvPr>
        </p:nvSpPr>
        <p:spPr>
          <a:xfrm>
            <a:off x="456845"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77" name="Shape 77"/>
          <p:cNvSpPr txBox="1"/>
          <p:nvPr>
            <p:ph idx="2" type="body"/>
          </p:nvPr>
        </p:nvSpPr>
        <p:spPr>
          <a:xfrm>
            <a:off x="456845" y="2946862"/>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78" name="Shape 78"/>
          <p:cNvSpPr txBox="1"/>
          <p:nvPr>
            <p:ph idx="3" type="body"/>
          </p:nvPr>
        </p:nvSpPr>
        <p:spPr>
          <a:xfrm>
            <a:off x="4673600" y="1203141"/>
            <a:ext cx="40155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 name="Shape 12"/>
        <p:cNvGrpSpPr/>
        <p:nvPr/>
      </p:nvGrpSpPr>
      <p:grpSpPr>
        <a:xfrm>
          <a:off x="0" y="0"/>
          <a:ext cx="0" cy="0"/>
          <a:chOff x="0" y="0"/>
          <a:chExt cx="0" cy="0"/>
        </a:xfrm>
      </p:grpSpPr>
      <p:sp>
        <p:nvSpPr>
          <p:cNvPr id="13" name="Shape 13"/>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14" name="Shape 14"/>
          <p:cNvSpPr txBox="1"/>
          <p:nvPr>
            <p:ph idx="1" type="body"/>
          </p:nvPr>
        </p:nvSpPr>
        <p:spPr>
          <a:xfrm>
            <a:off x="456845" y="1203141"/>
            <a:ext cx="82287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79" name="Shape 79"/>
        <p:cNvGrpSpPr/>
        <p:nvPr/>
      </p:nvGrpSpPr>
      <p:grpSpPr>
        <a:xfrm>
          <a:off x="0" y="0"/>
          <a:ext cx="0" cy="0"/>
          <a:chOff x="0" y="0"/>
          <a:chExt cx="0" cy="0"/>
        </a:xfrm>
      </p:grpSpPr>
      <p:sp>
        <p:nvSpPr>
          <p:cNvPr id="80" name="Shape 80"/>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81" name="Shape 81"/>
          <p:cNvSpPr txBox="1"/>
          <p:nvPr>
            <p:ph idx="1" type="body"/>
          </p:nvPr>
        </p:nvSpPr>
        <p:spPr>
          <a:xfrm>
            <a:off x="456845" y="1203141"/>
            <a:ext cx="40155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82" name="Shape 82"/>
          <p:cNvSpPr txBox="1"/>
          <p:nvPr>
            <p:ph idx="2" type="body"/>
          </p:nvPr>
        </p:nvSpPr>
        <p:spPr>
          <a:xfrm>
            <a:off x="4673600"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83" name="Shape 83"/>
          <p:cNvSpPr txBox="1"/>
          <p:nvPr>
            <p:ph idx="3" type="body"/>
          </p:nvPr>
        </p:nvSpPr>
        <p:spPr>
          <a:xfrm>
            <a:off x="4673600" y="2946862"/>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4" name="Shape 84"/>
        <p:cNvGrpSpPr/>
        <p:nvPr/>
      </p:nvGrpSpPr>
      <p:grpSpPr>
        <a:xfrm>
          <a:off x="0" y="0"/>
          <a:ext cx="0" cy="0"/>
          <a:chOff x="0" y="0"/>
          <a:chExt cx="0" cy="0"/>
        </a:xfrm>
      </p:grpSpPr>
      <p:sp>
        <p:nvSpPr>
          <p:cNvPr id="85" name="Shape 85"/>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86" name="Shape 86"/>
          <p:cNvSpPr txBox="1"/>
          <p:nvPr>
            <p:ph idx="1" type="body"/>
          </p:nvPr>
        </p:nvSpPr>
        <p:spPr>
          <a:xfrm>
            <a:off x="456845"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87" name="Shape 87"/>
          <p:cNvSpPr txBox="1"/>
          <p:nvPr>
            <p:ph idx="2" type="body"/>
          </p:nvPr>
        </p:nvSpPr>
        <p:spPr>
          <a:xfrm>
            <a:off x="4673600"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88" name="Shape 88"/>
          <p:cNvSpPr txBox="1"/>
          <p:nvPr>
            <p:ph idx="3" type="body"/>
          </p:nvPr>
        </p:nvSpPr>
        <p:spPr>
          <a:xfrm>
            <a:off x="456845" y="2946862"/>
            <a:ext cx="82287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89" name="Shape 89"/>
        <p:cNvGrpSpPr/>
        <p:nvPr/>
      </p:nvGrpSpPr>
      <p:grpSpPr>
        <a:xfrm>
          <a:off x="0" y="0"/>
          <a:ext cx="0" cy="0"/>
          <a:chOff x="0" y="0"/>
          <a:chExt cx="0" cy="0"/>
        </a:xfrm>
      </p:grpSpPr>
      <p:sp>
        <p:nvSpPr>
          <p:cNvPr id="90" name="Shape 90"/>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91" name="Shape 91"/>
          <p:cNvSpPr txBox="1"/>
          <p:nvPr>
            <p:ph idx="1" type="body"/>
          </p:nvPr>
        </p:nvSpPr>
        <p:spPr>
          <a:xfrm>
            <a:off x="456845" y="1203141"/>
            <a:ext cx="82287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92" name="Shape 92"/>
          <p:cNvSpPr txBox="1"/>
          <p:nvPr>
            <p:ph idx="2" type="body"/>
          </p:nvPr>
        </p:nvSpPr>
        <p:spPr>
          <a:xfrm>
            <a:off x="456845" y="2946862"/>
            <a:ext cx="82287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3" name="Shape 93"/>
        <p:cNvGrpSpPr/>
        <p:nvPr/>
      </p:nvGrpSpPr>
      <p:grpSpPr>
        <a:xfrm>
          <a:off x="0" y="0"/>
          <a:ext cx="0" cy="0"/>
          <a:chOff x="0" y="0"/>
          <a:chExt cx="0" cy="0"/>
        </a:xfrm>
      </p:grpSpPr>
      <p:sp>
        <p:nvSpPr>
          <p:cNvPr id="94" name="Shape 94"/>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95" name="Shape 95"/>
          <p:cNvSpPr txBox="1"/>
          <p:nvPr>
            <p:ph idx="1" type="body"/>
          </p:nvPr>
        </p:nvSpPr>
        <p:spPr>
          <a:xfrm>
            <a:off x="456845"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96" name="Shape 96"/>
          <p:cNvSpPr txBox="1"/>
          <p:nvPr>
            <p:ph idx="2" type="body"/>
          </p:nvPr>
        </p:nvSpPr>
        <p:spPr>
          <a:xfrm>
            <a:off x="4673600"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97" name="Shape 97"/>
          <p:cNvSpPr txBox="1"/>
          <p:nvPr>
            <p:ph idx="3" type="body"/>
          </p:nvPr>
        </p:nvSpPr>
        <p:spPr>
          <a:xfrm>
            <a:off x="4673600" y="2946862"/>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98" name="Shape 98"/>
          <p:cNvSpPr txBox="1"/>
          <p:nvPr>
            <p:ph idx="4" type="body"/>
          </p:nvPr>
        </p:nvSpPr>
        <p:spPr>
          <a:xfrm>
            <a:off x="456845" y="2946862"/>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99" name="Shape 99"/>
        <p:cNvGrpSpPr/>
        <p:nvPr/>
      </p:nvGrpSpPr>
      <p:grpSpPr>
        <a:xfrm>
          <a:off x="0" y="0"/>
          <a:ext cx="0" cy="0"/>
          <a:chOff x="0" y="0"/>
          <a:chExt cx="0" cy="0"/>
        </a:xfrm>
      </p:grpSpPr>
      <p:sp>
        <p:nvSpPr>
          <p:cNvPr id="100" name="Shape 100"/>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101" name="Shape 101"/>
          <p:cNvSpPr txBox="1"/>
          <p:nvPr>
            <p:ph idx="1" type="body"/>
          </p:nvPr>
        </p:nvSpPr>
        <p:spPr>
          <a:xfrm>
            <a:off x="456845" y="1203141"/>
            <a:ext cx="82287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102" name="Shape 102"/>
          <p:cNvSpPr txBox="1"/>
          <p:nvPr>
            <p:ph idx="2" type="body"/>
          </p:nvPr>
        </p:nvSpPr>
        <p:spPr>
          <a:xfrm>
            <a:off x="456845" y="1203141"/>
            <a:ext cx="82287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103" name="Shape 103"/>
          <p:cNvSpPr/>
          <p:nvPr/>
        </p:nvSpPr>
        <p:spPr>
          <a:xfrm>
            <a:off x="456845" y="1203141"/>
            <a:ext cx="8228700" cy="3338100"/>
          </a:xfrm>
          <a:prstGeom prst="rect">
            <a:avLst/>
          </a:prstGeom>
          <a:noFill/>
          <a:ln>
            <a:noFill/>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Shape 104"/>
          <p:cNvSpPr/>
          <p:nvPr/>
        </p:nvSpPr>
        <p:spPr>
          <a:xfrm>
            <a:off x="456845" y="1203141"/>
            <a:ext cx="8228700" cy="3338100"/>
          </a:xfrm>
          <a:prstGeom prst="rect">
            <a:avLst/>
          </a:prstGeom>
          <a:noFill/>
          <a:ln>
            <a:noFill/>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0" name="Shape 110"/>
        <p:cNvGrpSpPr/>
        <p:nvPr/>
      </p:nvGrpSpPr>
      <p:grpSpPr>
        <a:xfrm>
          <a:off x="0" y="0"/>
          <a:ext cx="0" cy="0"/>
          <a:chOff x="0" y="0"/>
          <a:chExt cx="0" cy="0"/>
        </a:xfrm>
      </p:grpSpPr>
      <p:sp>
        <p:nvSpPr>
          <p:cNvPr id="111" name="Shape 111"/>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
        <p:nvSpPr>
          <p:cNvPr id="112" name="Shape 112"/>
          <p:cNvSpPr txBox="1"/>
          <p:nvPr>
            <p:ph idx="1" type="subTitle"/>
          </p:nvPr>
        </p:nvSpPr>
        <p:spPr>
          <a:xfrm>
            <a:off x="456845" y="1203141"/>
            <a:ext cx="8228700" cy="3338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bg>
      <p:bgPr>
        <a:solidFill>
          <a:srgbClr val="500000"/>
        </a:solidFill>
      </p:bgPr>
    </p:bg>
    <p:spTree>
      <p:nvGrpSpPr>
        <p:cNvPr id="113" name="Shape 113"/>
        <p:cNvGrpSpPr/>
        <p:nvPr/>
      </p:nvGrpSpPr>
      <p:grpSpPr>
        <a:xfrm>
          <a:off x="0" y="0"/>
          <a:ext cx="0" cy="0"/>
          <a:chOff x="0" y="0"/>
          <a:chExt cx="0" cy="0"/>
        </a:xfrm>
      </p:grpSpPr>
      <p:sp>
        <p:nvSpPr>
          <p:cNvPr id="114" name="Shape 114"/>
          <p:cNvSpPr txBox="1"/>
          <p:nvPr/>
        </p:nvSpPr>
        <p:spPr>
          <a:xfrm>
            <a:off x="891725" y="4755250"/>
            <a:ext cx="7947300" cy="46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a:solidFill>
                  <a:srgbClr val="FFFFFF"/>
                </a:solidFill>
              </a:rPr>
              <a:t>Texas A&amp;M University       High Performance Research Computing      https://hprc.tamu.edu</a:t>
            </a:r>
            <a:endParaRPr b="1">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15" name="Shape 115"/>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16" name="Shape 116"/>
        <p:cNvGrpSpPr/>
        <p:nvPr/>
      </p:nvGrpSpPr>
      <p:grpSpPr>
        <a:xfrm>
          <a:off x="0" y="0"/>
          <a:ext cx="0" cy="0"/>
          <a:chOff x="0" y="0"/>
          <a:chExt cx="0" cy="0"/>
        </a:xfrm>
      </p:grpSpPr>
      <p:sp>
        <p:nvSpPr>
          <p:cNvPr id="117" name="Shape 117"/>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
        <p:nvSpPr>
          <p:cNvPr id="118" name="Shape 118"/>
          <p:cNvSpPr txBox="1"/>
          <p:nvPr>
            <p:ph idx="1" type="body"/>
          </p:nvPr>
        </p:nvSpPr>
        <p:spPr>
          <a:xfrm>
            <a:off x="456845" y="1203141"/>
            <a:ext cx="4015500" cy="3338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19" name="Shape 119"/>
          <p:cNvSpPr txBox="1"/>
          <p:nvPr>
            <p:ph idx="2" type="body"/>
          </p:nvPr>
        </p:nvSpPr>
        <p:spPr>
          <a:xfrm>
            <a:off x="4673600" y="1203141"/>
            <a:ext cx="4015500" cy="3338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Shape 121"/>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22" name="Shape 122"/>
        <p:cNvGrpSpPr/>
        <p:nvPr/>
      </p:nvGrpSpPr>
      <p:grpSpPr>
        <a:xfrm>
          <a:off x="0" y="0"/>
          <a:ext cx="0" cy="0"/>
          <a:chOff x="0" y="0"/>
          <a:chExt cx="0" cy="0"/>
        </a:xfrm>
      </p:grpSpPr>
      <p:sp>
        <p:nvSpPr>
          <p:cNvPr id="123" name="Shape 123"/>
          <p:cNvSpPr txBox="1"/>
          <p:nvPr>
            <p:ph idx="1" type="subTitle"/>
          </p:nvPr>
        </p:nvSpPr>
        <p:spPr>
          <a:xfrm>
            <a:off x="456845" y="204769"/>
            <a:ext cx="8228700" cy="39828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24" name="Shape 124"/>
        <p:cNvGrpSpPr/>
        <p:nvPr/>
      </p:nvGrpSpPr>
      <p:grpSpPr>
        <a:xfrm>
          <a:off x="0" y="0"/>
          <a:ext cx="0" cy="0"/>
          <a:chOff x="0" y="0"/>
          <a:chExt cx="0" cy="0"/>
        </a:xfrm>
      </p:grpSpPr>
      <p:sp>
        <p:nvSpPr>
          <p:cNvPr id="125" name="Shape 125"/>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
        <p:nvSpPr>
          <p:cNvPr id="126" name="Shape 126"/>
          <p:cNvSpPr txBox="1"/>
          <p:nvPr>
            <p:ph idx="1" type="body"/>
          </p:nvPr>
        </p:nvSpPr>
        <p:spPr>
          <a:xfrm>
            <a:off x="456845" y="1203141"/>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27" name="Shape 127"/>
          <p:cNvSpPr txBox="1"/>
          <p:nvPr>
            <p:ph idx="2" type="body"/>
          </p:nvPr>
        </p:nvSpPr>
        <p:spPr>
          <a:xfrm>
            <a:off x="456845" y="2946862"/>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28" name="Shape 128"/>
          <p:cNvSpPr txBox="1"/>
          <p:nvPr>
            <p:ph idx="3" type="body"/>
          </p:nvPr>
        </p:nvSpPr>
        <p:spPr>
          <a:xfrm>
            <a:off x="4673600" y="1203141"/>
            <a:ext cx="4015500" cy="3338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29" name="Shape 129"/>
        <p:cNvGrpSpPr/>
        <p:nvPr/>
      </p:nvGrpSpPr>
      <p:grpSpPr>
        <a:xfrm>
          <a:off x="0" y="0"/>
          <a:ext cx="0" cy="0"/>
          <a:chOff x="0" y="0"/>
          <a:chExt cx="0" cy="0"/>
        </a:xfrm>
      </p:grpSpPr>
      <p:sp>
        <p:nvSpPr>
          <p:cNvPr id="130" name="Shape 130"/>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
        <p:nvSpPr>
          <p:cNvPr id="131" name="Shape 131"/>
          <p:cNvSpPr txBox="1"/>
          <p:nvPr>
            <p:ph idx="1" type="body"/>
          </p:nvPr>
        </p:nvSpPr>
        <p:spPr>
          <a:xfrm>
            <a:off x="456845" y="1203141"/>
            <a:ext cx="4015500" cy="3338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32" name="Shape 132"/>
          <p:cNvSpPr txBox="1"/>
          <p:nvPr>
            <p:ph idx="2" type="body"/>
          </p:nvPr>
        </p:nvSpPr>
        <p:spPr>
          <a:xfrm>
            <a:off x="4673600" y="1203141"/>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33" name="Shape 133"/>
          <p:cNvSpPr txBox="1"/>
          <p:nvPr>
            <p:ph idx="3" type="body"/>
          </p:nvPr>
        </p:nvSpPr>
        <p:spPr>
          <a:xfrm>
            <a:off x="4673600" y="2946862"/>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34" name="Shape 134"/>
        <p:cNvGrpSpPr/>
        <p:nvPr/>
      </p:nvGrpSpPr>
      <p:grpSpPr>
        <a:xfrm>
          <a:off x="0" y="0"/>
          <a:ext cx="0" cy="0"/>
          <a:chOff x="0" y="0"/>
          <a:chExt cx="0" cy="0"/>
        </a:xfrm>
      </p:grpSpPr>
      <p:sp>
        <p:nvSpPr>
          <p:cNvPr id="135" name="Shape 135"/>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
        <p:nvSpPr>
          <p:cNvPr id="136" name="Shape 136"/>
          <p:cNvSpPr txBox="1"/>
          <p:nvPr>
            <p:ph idx="1" type="body"/>
          </p:nvPr>
        </p:nvSpPr>
        <p:spPr>
          <a:xfrm>
            <a:off x="456845" y="1203141"/>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37" name="Shape 137"/>
          <p:cNvSpPr txBox="1"/>
          <p:nvPr>
            <p:ph idx="2" type="body"/>
          </p:nvPr>
        </p:nvSpPr>
        <p:spPr>
          <a:xfrm>
            <a:off x="4673600" y="1203141"/>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38" name="Shape 138"/>
          <p:cNvSpPr txBox="1"/>
          <p:nvPr>
            <p:ph idx="3" type="body"/>
          </p:nvPr>
        </p:nvSpPr>
        <p:spPr>
          <a:xfrm>
            <a:off x="456845" y="2946862"/>
            <a:ext cx="82287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39" name="Shape 139"/>
        <p:cNvGrpSpPr/>
        <p:nvPr/>
      </p:nvGrpSpPr>
      <p:grpSpPr>
        <a:xfrm>
          <a:off x="0" y="0"/>
          <a:ext cx="0" cy="0"/>
          <a:chOff x="0" y="0"/>
          <a:chExt cx="0" cy="0"/>
        </a:xfrm>
      </p:grpSpPr>
      <p:sp>
        <p:nvSpPr>
          <p:cNvPr id="140" name="Shape 140"/>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
        <p:nvSpPr>
          <p:cNvPr id="141" name="Shape 141"/>
          <p:cNvSpPr txBox="1"/>
          <p:nvPr>
            <p:ph idx="1" type="body"/>
          </p:nvPr>
        </p:nvSpPr>
        <p:spPr>
          <a:xfrm>
            <a:off x="456845" y="1203141"/>
            <a:ext cx="82287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42" name="Shape 142"/>
          <p:cNvSpPr txBox="1"/>
          <p:nvPr>
            <p:ph idx="2" type="body"/>
          </p:nvPr>
        </p:nvSpPr>
        <p:spPr>
          <a:xfrm>
            <a:off x="456845" y="2946862"/>
            <a:ext cx="82287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43" name="Shape 143"/>
        <p:cNvGrpSpPr/>
        <p:nvPr/>
      </p:nvGrpSpPr>
      <p:grpSpPr>
        <a:xfrm>
          <a:off x="0" y="0"/>
          <a:ext cx="0" cy="0"/>
          <a:chOff x="0" y="0"/>
          <a:chExt cx="0" cy="0"/>
        </a:xfrm>
      </p:grpSpPr>
      <p:sp>
        <p:nvSpPr>
          <p:cNvPr id="144" name="Shape 144"/>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
        <p:nvSpPr>
          <p:cNvPr id="145" name="Shape 145"/>
          <p:cNvSpPr txBox="1"/>
          <p:nvPr>
            <p:ph idx="1" type="body"/>
          </p:nvPr>
        </p:nvSpPr>
        <p:spPr>
          <a:xfrm>
            <a:off x="456845" y="1203141"/>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46" name="Shape 146"/>
          <p:cNvSpPr txBox="1"/>
          <p:nvPr>
            <p:ph idx="2" type="body"/>
          </p:nvPr>
        </p:nvSpPr>
        <p:spPr>
          <a:xfrm>
            <a:off x="4673600" y="1203141"/>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47" name="Shape 147"/>
          <p:cNvSpPr txBox="1"/>
          <p:nvPr>
            <p:ph idx="3" type="body"/>
          </p:nvPr>
        </p:nvSpPr>
        <p:spPr>
          <a:xfrm>
            <a:off x="4673600" y="2946862"/>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48" name="Shape 148"/>
          <p:cNvSpPr txBox="1"/>
          <p:nvPr>
            <p:ph idx="4" type="body"/>
          </p:nvPr>
        </p:nvSpPr>
        <p:spPr>
          <a:xfrm>
            <a:off x="456845" y="2946862"/>
            <a:ext cx="4015500" cy="1592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49" name="Shape 149"/>
        <p:cNvGrpSpPr/>
        <p:nvPr/>
      </p:nvGrpSpPr>
      <p:grpSpPr>
        <a:xfrm>
          <a:off x="0" y="0"/>
          <a:ext cx="0" cy="0"/>
          <a:chOff x="0" y="0"/>
          <a:chExt cx="0" cy="0"/>
        </a:xfrm>
      </p:grpSpPr>
      <p:sp>
        <p:nvSpPr>
          <p:cNvPr id="150" name="Shape 150"/>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500" u="none" cap="none" strike="noStrike"/>
            </a:lvl1pPr>
            <a:lvl2pPr indent="0" lvl="1" marL="0" marR="0" rtl="0" algn="l">
              <a:spcBef>
                <a:spcPts val="0"/>
              </a:spcBef>
              <a:spcAft>
                <a:spcPts val="0"/>
              </a:spcAft>
              <a:buSzPts val="1400"/>
              <a:buNone/>
              <a:defRPr b="0" i="0" sz="1500" u="none" cap="none" strike="noStrike"/>
            </a:lvl2pPr>
            <a:lvl3pPr indent="0" lvl="2" marL="0" marR="0" rtl="0" algn="l">
              <a:spcBef>
                <a:spcPts val="0"/>
              </a:spcBef>
              <a:spcAft>
                <a:spcPts val="0"/>
              </a:spcAft>
              <a:buSzPts val="1400"/>
              <a:buNone/>
              <a:defRPr b="0" i="0" sz="1500" u="none" cap="none" strike="noStrike"/>
            </a:lvl3pPr>
            <a:lvl4pPr indent="0" lvl="3" marL="0" marR="0" rtl="0" algn="l">
              <a:spcBef>
                <a:spcPts val="0"/>
              </a:spcBef>
              <a:spcAft>
                <a:spcPts val="0"/>
              </a:spcAft>
              <a:buSzPts val="1400"/>
              <a:buNone/>
              <a:defRPr b="0" i="0" sz="1500" u="none" cap="none" strike="noStrike"/>
            </a:lvl4pPr>
            <a:lvl5pPr indent="0" lvl="4" marL="0" marR="0" rtl="0" algn="l">
              <a:spcBef>
                <a:spcPts val="0"/>
              </a:spcBef>
              <a:spcAft>
                <a:spcPts val="0"/>
              </a:spcAft>
              <a:buSzPts val="1400"/>
              <a:buNone/>
              <a:defRPr b="0" i="0" sz="1500" u="none" cap="none" strike="noStrike"/>
            </a:lvl5pPr>
            <a:lvl6pPr indent="0" lvl="5" marL="0" marR="0" rtl="0" algn="l">
              <a:spcBef>
                <a:spcPts val="0"/>
              </a:spcBef>
              <a:spcAft>
                <a:spcPts val="0"/>
              </a:spcAft>
              <a:buSzPts val="1400"/>
              <a:buNone/>
              <a:defRPr b="0" i="0" sz="1500" u="none" cap="none" strike="noStrike"/>
            </a:lvl6pPr>
            <a:lvl7pPr indent="0" lvl="6" marL="0" marR="0" rtl="0" algn="l">
              <a:spcBef>
                <a:spcPts val="0"/>
              </a:spcBef>
              <a:spcAft>
                <a:spcPts val="0"/>
              </a:spcAft>
              <a:buSzPts val="1400"/>
              <a:buNone/>
              <a:defRPr b="0" i="0" sz="1500" u="none" cap="none" strike="noStrike"/>
            </a:lvl7pPr>
            <a:lvl8pPr indent="0" lvl="7" marL="0" marR="0" rtl="0" algn="l">
              <a:spcBef>
                <a:spcPts val="0"/>
              </a:spcBef>
              <a:spcAft>
                <a:spcPts val="0"/>
              </a:spcAft>
              <a:buSzPts val="1400"/>
              <a:buNone/>
              <a:defRPr b="0" i="0" sz="1500" u="none" cap="none" strike="noStrike"/>
            </a:lvl8pPr>
            <a:lvl9pPr indent="0" lvl="8" marL="0" marR="0" rtl="0" algn="l">
              <a:spcBef>
                <a:spcPts val="0"/>
              </a:spcBef>
              <a:spcAft>
                <a:spcPts val="0"/>
              </a:spcAft>
              <a:buSzPts val="1400"/>
              <a:buNone/>
              <a:defRPr b="0" i="0" sz="1500" u="none" cap="none" strike="noStrike"/>
            </a:lvl9pPr>
          </a:lstStyle>
          <a:p/>
        </p:txBody>
      </p:sp>
      <p:sp>
        <p:nvSpPr>
          <p:cNvPr id="151" name="Shape 151"/>
          <p:cNvSpPr txBox="1"/>
          <p:nvPr>
            <p:ph idx="1" type="body"/>
          </p:nvPr>
        </p:nvSpPr>
        <p:spPr>
          <a:xfrm>
            <a:off x="456845" y="1203141"/>
            <a:ext cx="8228700" cy="3338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52" name="Shape 152"/>
          <p:cNvSpPr txBox="1"/>
          <p:nvPr>
            <p:ph idx="2" type="body"/>
          </p:nvPr>
        </p:nvSpPr>
        <p:spPr>
          <a:xfrm>
            <a:off x="456845" y="1203141"/>
            <a:ext cx="8228700" cy="3338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500" u="none" cap="none" strike="noStrike"/>
            </a:lvl1pPr>
            <a:lvl2pPr indent="-228600" lvl="1" marL="914400" marR="0" rtl="0" algn="l">
              <a:spcBef>
                <a:spcPts val="0"/>
              </a:spcBef>
              <a:spcAft>
                <a:spcPts val="0"/>
              </a:spcAft>
              <a:buSzPts val="1400"/>
              <a:buNone/>
              <a:defRPr b="0" i="0" sz="1500" u="none" cap="none" strike="noStrike"/>
            </a:lvl2pPr>
            <a:lvl3pPr indent="-228600" lvl="2" marL="1371600" marR="0" rtl="0" algn="l">
              <a:spcBef>
                <a:spcPts val="0"/>
              </a:spcBef>
              <a:spcAft>
                <a:spcPts val="0"/>
              </a:spcAft>
              <a:buSzPts val="1400"/>
              <a:buNone/>
              <a:defRPr b="0" i="0" sz="1500" u="none" cap="none" strike="noStrike"/>
            </a:lvl3pPr>
            <a:lvl4pPr indent="-228600" lvl="3" marL="1828800" marR="0" rtl="0" algn="l">
              <a:spcBef>
                <a:spcPts val="0"/>
              </a:spcBef>
              <a:spcAft>
                <a:spcPts val="0"/>
              </a:spcAft>
              <a:buSzPts val="1400"/>
              <a:buNone/>
              <a:defRPr b="0" i="0" sz="1500" u="none" cap="none" strike="noStrike"/>
            </a:lvl4pPr>
            <a:lvl5pPr indent="-228600" lvl="4" marL="2286000" marR="0" rtl="0" algn="l">
              <a:spcBef>
                <a:spcPts val="0"/>
              </a:spcBef>
              <a:spcAft>
                <a:spcPts val="0"/>
              </a:spcAft>
              <a:buSzPts val="1400"/>
              <a:buNone/>
              <a:defRPr b="0" i="0" sz="1500" u="none" cap="none" strike="noStrike"/>
            </a:lvl5pPr>
            <a:lvl6pPr indent="-228600" lvl="5" marL="2743200" marR="0" rtl="0" algn="l">
              <a:spcBef>
                <a:spcPts val="0"/>
              </a:spcBef>
              <a:spcAft>
                <a:spcPts val="0"/>
              </a:spcAft>
              <a:buSzPts val="1400"/>
              <a:buNone/>
              <a:defRPr b="0" i="0" sz="1500" u="none" cap="none" strike="noStrike"/>
            </a:lvl6pPr>
            <a:lvl7pPr indent="-228600" lvl="6" marL="3200400" marR="0" rtl="0" algn="l">
              <a:spcBef>
                <a:spcPts val="0"/>
              </a:spcBef>
              <a:spcAft>
                <a:spcPts val="0"/>
              </a:spcAft>
              <a:buSzPts val="1400"/>
              <a:buNone/>
              <a:defRPr b="0" i="0" sz="1500" u="none" cap="none" strike="noStrike"/>
            </a:lvl7pPr>
            <a:lvl8pPr indent="-228600" lvl="7" marL="3657600" marR="0" rtl="0" algn="l">
              <a:spcBef>
                <a:spcPts val="0"/>
              </a:spcBef>
              <a:spcAft>
                <a:spcPts val="0"/>
              </a:spcAft>
              <a:buSzPts val="1400"/>
              <a:buNone/>
              <a:defRPr b="0" i="0" sz="1500" u="none" cap="none" strike="noStrike"/>
            </a:lvl8pPr>
            <a:lvl9pPr indent="-228600" lvl="8" marL="4114800" marR="0" rtl="0" algn="l">
              <a:spcBef>
                <a:spcPts val="0"/>
              </a:spcBef>
              <a:spcAft>
                <a:spcPts val="0"/>
              </a:spcAft>
              <a:buSzPts val="1400"/>
              <a:buNone/>
              <a:defRPr b="0" i="0" sz="1500" u="none" cap="none" strike="noStrike"/>
            </a:lvl9pPr>
          </a:lstStyle>
          <a:p/>
        </p:txBody>
      </p:sp>
      <p:sp>
        <p:nvSpPr>
          <p:cNvPr id="153" name="Shape 153"/>
          <p:cNvSpPr/>
          <p:nvPr/>
        </p:nvSpPr>
        <p:spPr>
          <a:xfrm>
            <a:off x="456845" y="1203141"/>
            <a:ext cx="8228700" cy="3338100"/>
          </a:xfrm>
          <a:prstGeom prst="rect">
            <a:avLst/>
          </a:prstGeom>
          <a:noFill/>
          <a:ln>
            <a:noFill/>
          </a:ln>
        </p:spPr>
        <p:txBody>
          <a:bodyPr anchorCtr="0" anchor="ctr" bIns="76025" lIns="76025" spcFirstLastPara="1" rIns="76025" wrap="square" tIns="76025">
            <a:noAutofit/>
          </a:bodyPr>
          <a:lstStyle/>
          <a:p>
            <a:pPr indent="0" lvl="0" marL="0">
              <a:spcBef>
                <a:spcPts val="0"/>
              </a:spcBef>
              <a:spcAft>
                <a:spcPts val="0"/>
              </a:spcAft>
              <a:buNone/>
            </a:pPr>
            <a:r>
              <a:t/>
            </a:r>
            <a:endParaRPr/>
          </a:p>
        </p:txBody>
      </p:sp>
      <p:sp>
        <p:nvSpPr>
          <p:cNvPr id="154" name="Shape 154"/>
          <p:cNvSpPr/>
          <p:nvPr/>
        </p:nvSpPr>
        <p:spPr>
          <a:xfrm>
            <a:off x="456845" y="1203141"/>
            <a:ext cx="8228700" cy="3338100"/>
          </a:xfrm>
          <a:prstGeom prst="rect">
            <a:avLst/>
          </a:prstGeom>
          <a:noFill/>
          <a:ln>
            <a:noFill/>
          </a:ln>
        </p:spPr>
        <p:txBody>
          <a:bodyPr anchorCtr="0" anchor="ctr" bIns="76025" lIns="76025" spcFirstLastPara="1" rIns="76025" wrap="square" tIns="76025">
            <a:noAutofit/>
          </a:bodyPr>
          <a:lstStyle/>
          <a:p>
            <a:pPr indent="0" lvl="0" marL="0">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6" name="Shape 16"/>
        <p:cNvGrpSpPr/>
        <p:nvPr/>
      </p:nvGrpSpPr>
      <p:grpSpPr>
        <a:xfrm>
          <a:off x="0" y="0"/>
          <a:ext cx="0" cy="0"/>
          <a:chOff x="0" y="0"/>
          <a:chExt cx="0" cy="0"/>
        </a:xfrm>
      </p:grpSpPr>
      <p:sp>
        <p:nvSpPr>
          <p:cNvPr id="17" name="Shape 17"/>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18" name="Shape 18"/>
          <p:cNvSpPr txBox="1"/>
          <p:nvPr>
            <p:ph idx="1" type="body"/>
          </p:nvPr>
        </p:nvSpPr>
        <p:spPr>
          <a:xfrm>
            <a:off x="456845" y="1203141"/>
            <a:ext cx="40155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19" name="Shape 19"/>
          <p:cNvSpPr txBox="1"/>
          <p:nvPr>
            <p:ph idx="2" type="body"/>
          </p:nvPr>
        </p:nvSpPr>
        <p:spPr>
          <a:xfrm>
            <a:off x="4673600" y="1203141"/>
            <a:ext cx="40155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 name="Shape 20"/>
        <p:cNvGrpSpPr/>
        <p:nvPr/>
      </p:nvGrpSpPr>
      <p:grpSpPr>
        <a:xfrm>
          <a:off x="0" y="0"/>
          <a:ext cx="0" cy="0"/>
          <a:chOff x="0" y="0"/>
          <a:chExt cx="0" cy="0"/>
        </a:xfrm>
      </p:grpSpPr>
      <p:sp>
        <p:nvSpPr>
          <p:cNvPr id="21" name="Shape 21"/>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2" name="Shape 22"/>
        <p:cNvGrpSpPr/>
        <p:nvPr/>
      </p:nvGrpSpPr>
      <p:grpSpPr>
        <a:xfrm>
          <a:off x="0" y="0"/>
          <a:ext cx="0" cy="0"/>
          <a:chOff x="0" y="0"/>
          <a:chExt cx="0" cy="0"/>
        </a:xfrm>
      </p:grpSpPr>
      <p:sp>
        <p:nvSpPr>
          <p:cNvPr id="23" name="Shape 23"/>
          <p:cNvSpPr txBox="1"/>
          <p:nvPr>
            <p:ph idx="1" type="subTitle"/>
          </p:nvPr>
        </p:nvSpPr>
        <p:spPr>
          <a:xfrm>
            <a:off x="456845" y="204769"/>
            <a:ext cx="8228700" cy="3982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4" name="Shape 24"/>
        <p:cNvGrpSpPr/>
        <p:nvPr/>
      </p:nvGrpSpPr>
      <p:grpSpPr>
        <a:xfrm>
          <a:off x="0" y="0"/>
          <a:ext cx="0" cy="0"/>
          <a:chOff x="0" y="0"/>
          <a:chExt cx="0" cy="0"/>
        </a:xfrm>
      </p:grpSpPr>
      <p:sp>
        <p:nvSpPr>
          <p:cNvPr id="25" name="Shape 25"/>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26" name="Shape 26"/>
          <p:cNvSpPr txBox="1"/>
          <p:nvPr>
            <p:ph idx="1" type="body"/>
          </p:nvPr>
        </p:nvSpPr>
        <p:spPr>
          <a:xfrm>
            <a:off x="456845"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27" name="Shape 27"/>
          <p:cNvSpPr txBox="1"/>
          <p:nvPr>
            <p:ph idx="2" type="body"/>
          </p:nvPr>
        </p:nvSpPr>
        <p:spPr>
          <a:xfrm>
            <a:off x="456845" y="2946862"/>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28" name="Shape 28"/>
          <p:cNvSpPr txBox="1"/>
          <p:nvPr>
            <p:ph idx="3" type="body"/>
          </p:nvPr>
        </p:nvSpPr>
        <p:spPr>
          <a:xfrm>
            <a:off x="4673600" y="1203141"/>
            <a:ext cx="40155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9" name="Shape 29"/>
        <p:cNvGrpSpPr/>
        <p:nvPr/>
      </p:nvGrpSpPr>
      <p:grpSpPr>
        <a:xfrm>
          <a:off x="0" y="0"/>
          <a:ext cx="0" cy="0"/>
          <a:chOff x="0" y="0"/>
          <a:chExt cx="0" cy="0"/>
        </a:xfrm>
      </p:grpSpPr>
      <p:sp>
        <p:nvSpPr>
          <p:cNvPr id="30" name="Shape 30"/>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31" name="Shape 31"/>
          <p:cNvSpPr txBox="1"/>
          <p:nvPr>
            <p:ph idx="1" type="body"/>
          </p:nvPr>
        </p:nvSpPr>
        <p:spPr>
          <a:xfrm>
            <a:off x="456845" y="1203141"/>
            <a:ext cx="4015500" cy="3338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32" name="Shape 32"/>
          <p:cNvSpPr txBox="1"/>
          <p:nvPr>
            <p:ph idx="2" type="body"/>
          </p:nvPr>
        </p:nvSpPr>
        <p:spPr>
          <a:xfrm>
            <a:off x="4673600"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33" name="Shape 33"/>
          <p:cNvSpPr txBox="1"/>
          <p:nvPr>
            <p:ph idx="3" type="body"/>
          </p:nvPr>
        </p:nvSpPr>
        <p:spPr>
          <a:xfrm>
            <a:off x="4673600" y="2946862"/>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4" name="Shape 34"/>
        <p:cNvGrpSpPr/>
        <p:nvPr/>
      </p:nvGrpSpPr>
      <p:grpSpPr>
        <a:xfrm>
          <a:off x="0" y="0"/>
          <a:ext cx="0" cy="0"/>
          <a:chOff x="0" y="0"/>
          <a:chExt cx="0" cy="0"/>
        </a:xfrm>
      </p:grpSpPr>
      <p:sp>
        <p:nvSpPr>
          <p:cNvPr id="35" name="Shape 35"/>
          <p:cNvSpPr txBox="1"/>
          <p:nvPr>
            <p:ph type="title"/>
          </p:nvPr>
        </p:nvSpPr>
        <p:spPr>
          <a:xfrm>
            <a:off x="456845" y="204769"/>
            <a:ext cx="8228700" cy="858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36" name="Shape 36"/>
          <p:cNvSpPr txBox="1"/>
          <p:nvPr>
            <p:ph idx="1" type="body"/>
          </p:nvPr>
        </p:nvSpPr>
        <p:spPr>
          <a:xfrm>
            <a:off x="456845"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37" name="Shape 37"/>
          <p:cNvSpPr txBox="1"/>
          <p:nvPr>
            <p:ph idx="2" type="body"/>
          </p:nvPr>
        </p:nvSpPr>
        <p:spPr>
          <a:xfrm>
            <a:off x="4673600" y="1203141"/>
            <a:ext cx="40155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
        <p:nvSpPr>
          <p:cNvPr id="38" name="Shape 38"/>
          <p:cNvSpPr txBox="1"/>
          <p:nvPr>
            <p:ph idx="3" type="body"/>
          </p:nvPr>
        </p:nvSpPr>
        <p:spPr>
          <a:xfrm>
            <a:off x="456845" y="2946862"/>
            <a:ext cx="8228700" cy="15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1.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3.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00000"/>
        </a:solidFill>
      </p:bgPr>
    </p:bg>
    <p:spTree>
      <p:nvGrpSpPr>
        <p:cNvPr id="5" name="Shape 5"/>
        <p:cNvGrpSpPr/>
        <p:nvPr/>
      </p:nvGrpSpPr>
      <p:grpSpPr>
        <a:xfrm>
          <a:off x="0" y="0"/>
          <a:ext cx="0" cy="0"/>
          <a:chOff x="0" y="0"/>
          <a:chExt cx="0" cy="0"/>
        </a:xfrm>
      </p:grpSpPr>
      <p:pic>
        <p:nvPicPr>
          <p:cNvPr id="6" name="Shape 6"/>
          <p:cNvPicPr preferRelativeResize="0"/>
          <p:nvPr/>
        </p:nvPicPr>
        <p:blipFill rotWithShape="1">
          <a:blip r:embed="rId1">
            <a:alphaModFix/>
          </a:blip>
          <a:srcRect b="0" l="0" r="0" t="0"/>
          <a:stretch/>
        </p:blipFill>
        <p:spPr>
          <a:xfrm>
            <a:off x="47475" y="41875"/>
            <a:ext cx="9051900" cy="4741500"/>
          </a:xfrm>
          <a:prstGeom prst="rect">
            <a:avLst/>
          </a:prstGeom>
          <a:noFill/>
          <a:ln>
            <a:noFill/>
          </a:ln>
          <a:effectLst>
            <a:outerShdw>
              <a:srgbClr val="000000">
                <a:alpha val="40000"/>
              </a:srgbClr>
            </a:outerShdw>
          </a:effectLst>
        </p:spPr>
      </p:pic>
      <p:sp>
        <p:nvSpPr>
          <p:cNvPr id="7" name="Shape 7"/>
          <p:cNvSpPr txBox="1"/>
          <p:nvPr>
            <p:ph idx="12" type="sldNum"/>
          </p:nvPr>
        </p:nvSpPr>
        <p:spPr>
          <a:xfrm>
            <a:off x="6882066" y="4685440"/>
            <a:ext cx="2130000" cy="2211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
        <p:nvSpPr>
          <p:cNvPr id="8" name="Shape 8"/>
          <p:cNvSpPr txBox="1"/>
          <p:nvPr/>
        </p:nvSpPr>
        <p:spPr>
          <a:xfrm>
            <a:off x="891725" y="4755250"/>
            <a:ext cx="79473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Texas A&amp;M University       High Performance Research Computing      https://hprc.tamu.edu</a:t>
            </a:r>
            <a:endParaRPr b="1" i="0" sz="1400" u="none" cap="none" strike="noStrike">
              <a:solidFill>
                <a:srgbClr val="FFFFFF"/>
              </a:solidFill>
              <a:latin typeface="Arial"/>
              <a:ea typeface="Arial"/>
              <a:cs typeface="Arial"/>
              <a:sym typeface="Arial"/>
            </a:endParaRPr>
          </a:p>
        </p:txBody>
      </p:sp>
      <p:pic>
        <p:nvPicPr>
          <p:cNvPr id="9" name="Shape 9"/>
          <p:cNvPicPr preferRelativeResize="0"/>
          <p:nvPr/>
        </p:nvPicPr>
        <p:blipFill rotWithShape="1">
          <a:blip r:embed="rId2">
            <a:alphaModFix/>
          </a:blip>
          <a:srcRect b="0" l="0" r="0" t="0"/>
          <a:stretch/>
        </p:blipFill>
        <p:spPr>
          <a:xfrm>
            <a:off x="-51010" y="4554050"/>
            <a:ext cx="665650" cy="6656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00000"/>
        </a:solidFill>
      </p:bgPr>
    </p:bg>
    <p:spTree>
      <p:nvGrpSpPr>
        <p:cNvPr id="55" name="Shape 55"/>
        <p:cNvGrpSpPr/>
        <p:nvPr/>
      </p:nvGrpSpPr>
      <p:grpSpPr>
        <a:xfrm>
          <a:off x="0" y="0"/>
          <a:ext cx="0" cy="0"/>
          <a:chOff x="0" y="0"/>
          <a:chExt cx="0" cy="0"/>
        </a:xfrm>
      </p:grpSpPr>
      <p:sp>
        <p:nvSpPr>
          <p:cNvPr id="56" name="Shape 56"/>
          <p:cNvSpPr txBox="1"/>
          <p:nvPr>
            <p:ph idx="12" type="sldNum"/>
          </p:nvPr>
        </p:nvSpPr>
        <p:spPr>
          <a:xfrm>
            <a:off x="6882066" y="4685440"/>
            <a:ext cx="2130300" cy="221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
        <p:nvSpPr>
          <p:cNvPr id="57" name="Shape 57"/>
          <p:cNvSpPr txBox="1"/>
          <p:nvPr/>
        </p:nvSpPr>
        <p:spPr>
          <a:xfrm>
            <a:off x="891725" y="4755250"/>
            <a:ext cx="7947300" cy="4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Texas A&amp;M University       High Performance Research Computing      https://hprc.tamu.edu</a:t>
            </a:r>
            <a:endParaRPr b="1" i="0" sz="1400" u="none" cap="none" strike="noStrike">
              <a:solidFill>
                <a:srgbClr val="FFFFFF"/>
              </a:solidFill>
              <a:latin typeface="Arial"/>
              <a:ea typeface="Arial"/>
              <a:cs typeface="Arial"/>
              <a:sym typeface="Arial"/>
            </a:endParaRPr>
          </a:p>
        </p:txBody>
      </p:sp>
      <p:pic>
        <p:nvPicPr>
          <p:cNvPr id="58" name="Shape 58"/>
          <p:cNvPicPr preferRelativeResize="0"/>
          <p:nvPr/>
        </p:nvPicPr>
        <p:blipFill rotWithShape="1">
          <a:blip r:embed="rId1">
            <a:alphaModFix/>
          </a:blip>
          <a:srcRect b="0" l="0" r="0" t="0"/>
          <a:stretch/>
        </p:blipFill>
        <p:spPr>
          <a:xfrm>
            <a:off x="47475" y="41875"/>
            <a:ext cx="9051900" cy="4741500"/>
          </a:xfrm>
          <a:prstGeom prst="rect">
            <a:avLst/>
          </a:prstGeom>
          <a:noFill/>
          <a:ln>
            <a:noFill/>
          </a:ln>
          <a:effectLst>
            <a:outerShdw>
              <a:srgbClr val="000000">
                <a:alpha val="40000"/>
              </a:srgbClr>
            </a:outerShdw>
          </a:effectLst>
        </p:spPr>
      </p:pic>
      <p:pic>
        <p:nvPicPr>
          <p:cNvPr id="59" name="Shape 59"/>
          <p:cNvPicPr preferRelativeResize="0"/>
          <p:nvPr/>
        </p:nvPicPr>
        <p:blipFill rotWithShape="1">
          <a:blip r:embed="rId2">
            <a:alphaModFix/>
          </a:blip>
          <a:srcRect b="0" l="0" r="0" t="0"/>
          <a:stretch/>
        </p:blipFill>
        <p:spPr>
          <a:xfrm>
            <a:off x="-51010" y="4554050"/>
            <a:ext cx="665650" cy="6656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00000"/>
        </a:solidFill>
      </p:bgPr>
    </p:bg>
    <p:spTree>
      <p:nvGrpSpPr>
        <p:cNvPr id="105" name="Shape 105"/>
        <p:cNvGrpSpPr/>
        <p:nvPr/>
      </p:nvGrpSpPr>
      <p:grpSpPr>
        <a:xfrm>
          <a:off x="0" y="0"/>
          <a:ext cx="0" cy="0"/>
          <a:chOff x="0" y="0"/>
          <a:chExt cx="0" cy="0"/>
        </a:xfrm>
      </p:grpSpPr>
      <p:sp>
        <p:nvSpPr>
          <p:cNvPr id="106" name="Shape 106"/>
          <p:cNvSpPr txBox="1"/>
          <p:nvPr>
            <p:ph idx="12" type="sldNum"/>
          </p:nvPr>
        </p:nvSpPr>
        <p:spPr>
          <a:xfrm>
            <a:off x="6882066" y="4685440"/>
            <a:ext cx="2130300" cy="2214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1pPr>
            <a:lvl2pPr indent="0" lvl="1"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2pPr>
            <a:lvl3pPr indent="0" lvl="2"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3pPr>
            <a:lvl4pPr indent="0" lvl="3"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4pPr>
            <a:lvl5pPr indent="0" lvl="4"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5pPr>
            <a:lvl6pPr indent="0" lvl="5"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6pPr>
            <a:lvl7pPr indent="0" lvl="6"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7pPr>
            <a:lvl8pPr indent="0" lvl="7"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8pPr>
            <a:lvl9pPr indent="0" lvl="8" marL="0" marR="0" rtl="0" algn="r">
              <a:spcBef>
                <a:spcPts val="0"/>
              </a:spcBef>
              <a:buNone/>
              <a:defRPr b="0" i="0" sz="12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
        <p:nvSpPr>
          <p:cNvPr id="107" name="Shape 107"/>
          <p:cNvSpPr txBox="1"/>
          <p:nvPr/>
        </p:nvSpPr>
        <p:spPr>
          <a:xfrm>
            <a:off x="891725" y="4755250"/>
            <a:ext cx="7947300" cy="46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a:solidFill>
                  <a:srgbClr val="FFFFFF"/>
                </a:solidFill>
              </a:rPr>
              <a:t>Texas A&amp;M University       High Performance Research Computing      https://hprc.tamu.edu</a:t>
            </a:r>
            <a:endParaRPr b="1">
              <a:solidFill>
                <a:srgbClr val="FFFFFF"/>
              </a:solidFill>
            </a:endParaRPr>
          </a:p>
        </p:txBody>
      </p:sp>
      <p:pic>
        <p:nvPicPr>
          <p:cNvPr id="108" name="Shape 108"/>
          <p:cNvPicPr preferRelativeResize="0"/>
          <p:nvPr/>
        </p:nvPicPr>
        <p:blipFill rotWithShape="1">
          <a:blip r:embed="rId1">
            <a:alphaModFix/>
          </a:blip>
          <a:srcRect b="0" l="0" r="0" t="0"/>
          <a:stretch/>
        </p:blipFill>
        <p:spPr>
          <a:xfrm>
            <a:off x="47475" y="41875"/>
            <a:ext cx="9051900" cy="4741500"/>
          </a:xfrm>
          <a:prstGeom prst="rect">
            <a:avLst/>
          </a:prstGeom>
          <a:noFill/>
          <a:ln>
            <a:noFill/>
          </a:ln>
          <a:effectLst>
            <a:outerShdw>
              <a:srgbClr val="000000">
                <a:alpha val="40000"/>
              </a:srgbClr>
            </a:outerShdw>
          </a:effectLst>
        </p:spPr>
      </p:pic>
      <p:pic>
        <p:nvPicPr>
          <p:cNvPr id="109" name="Shape 109"/>
          <p:cNvPicPr preferRelativeResize="0"/>
          <p:nvPr/>
        </p:nvPicPr>
        <p:blipFill>
          <a:blip r:embed="rId2">
            <a:alphaModFix/>
          </a:blip>
          <a:stretch>
            <a:fillRect/>
          </a:stretch>
        </p:blipFill>
        <p:spPr>
          <a:xfrm>
            <a:off x="-51010" y="4554050"/>
            <a:ext cx="665650" cy="6656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jpg"/><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ncbi.nlm.nih.gov/pmc/articles/PMC3356847/#" TargetMode="External"/><Relationship Id="rId4" Type="http://schemas.openxmlformats.org/officeDocument/2006/relationships/hyperlink" Target="https://dx.doi.org/10.1093%2Fbioinformatics%2Fbts19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nvSpPr>
        <p:spPr>
          <a:xfrm>
            <a:off x="457175" y="1344075"/>
            <a:ext cx="8228700" cy="2690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600"/>
              <a:buFont typeface="Arial"/>
              <a:buNone/>
            </a:pPr>
            <a:r>
              <a:rPr lang="en-US" sz="4600"/>
              <a:t>DNA and RNA Assembly</a:t>
            </a:r>
            <a:endParaRPr b="0" i="0" sz="2700" u="none" cap="none" strike="noStrike">
              <a:solidFill>
                <a:srgbClr val="000000"/>
              </a:solidFill>
              <a:latin typeface="Arial"/>
              <a:ea typeface="Arial"/>
              <a:cs typeface="Arial"/>
              <a:sym typeface="Arial"/>
            </a:endParaRPr>
          </a:p>
        </p:txBody>
      </p:sp>
      <p:pic>
        <p:nvPicPr>
          <p:cNvPr id="160" name="Shape 160"/>
          <p:cNvPicPr preferRelativeResize="0"/>
          <p:nvPr/>
        </p:nvPicPr>
        <p:blipFill rotWithShape="1">
          <a:blip r:embed="rId3">
            <a:alphaModFix/>
          </a:blip>
          <a:srcRect b="0" l="0" r="0" t="0"/>
          <a:stretch/>
        </p:blipFill>
        <p:spPr>
          <a:xfrm>
            <a:off x="285750" y="200356"/>
            <a:ext cx="8572500" cy="97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456845" y="204769"/>
            <a:ext cx="8228700" cy="8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400">
                <a:solidFill>
                  <a:schemeClr val="dk1"/>
                </a:solidFill>
              </a:rPr>
              <a:t>Other Assembly Considerations</a:t>
            </a:r>
            <a:endParaRPr/>
          </a:p>
        </p:txBody>
      </p:sp>
      <p:sp>
        <p:nvSpPr>
          <p:cNvPr id="278" name="Shape 278"/>
          <p:cNvSpPr txBox="1"/>
          <p:nvPr/>
        </p:nvSpPr>
        <p:spPr>
          <a:xfrm>
            <a:off x="1037400" y="1007040"/>
            <a:ext cx="9071700" cy="4384500"/>
          </a:xfrm>
          <a:prstGeom prst="rect">
            <a:avLst/>
          </a:prstGeom>
          <a:noFill/>
          <a:ln>
            <a:noFill/>
          </a:ln>
        </p:spPr>
        <p:txBody>
          <a:bodyPr anchorCtr="0" anchor="t" bIns="0" lIns="0" spcFirstLastPara="1" rIns="0" wrap="square" tIns="0">
            <a:noAutofit/>
          </a:bodyPr>
          <a:lstStyle/>
          <a:p>
            <a:pPr indent="-423059" lvl="0" marL="431999" marR="0" rtl="0" algn="l">
              <a:spcBef>
                <a:spcPts val="0"/>
              </a:spcBef>
              <a:spcAft>
                <a:spcPts val="0"/>
              </a:spcAft>
              <a:buClr>
                <a:srgbClr val="000000"/>
              </a:buClr>
              <a:buSzPts val="3000"/>
              <a:buFont typeface="Noto Sans Symbols"/>
              <a:buChar char="●"/>
            </a:pPr>
            <a:r>
              <a:rPr b="0" lang="en-US" sz="3000" strike="noStrike">
                <a:solidFill>
                  <a:srgbClr val="000000"/>
                </a:solidFill>
                <a:latin typeface="Arial"/>
                <a:ea typeface="Arial"/>
                <a:cs typeface="Arial"/>
                <a:sym typeface="Arial"/>
              </a:rPr>
              <a:t>Reference Assisted Genome Assembly</a:t>
            </a:r>
            <a:endParaRPr b="0" sz="3000" strike="noStrike">
              <a:solidFill>
                <a:srgbClr val="000000"/>
              </a:solidFill>
              <a:latin typeface="Arial"/>
              <a:ea typeface="Arial"/>
              <a:cs typeface="Arial"/>
              <a:sym typeface="Arial"/>
            </a:endParaRPr>
          </a:p>
          <a:p>
            <a:pPr indent="-423059" lvl="0" marL="431999" marR="0" rtl="0" algn="l">
              <a:spcBef>
                <a:spcPts val="0"/>
              </a:spcBef>
              <a:spcAft>
                <a:spcPts val="0"/>
              </a:spcAft>
              <a:buClr>
                <a:srgbClr val="000000"/>
              </a:buClr>
              <a:buSzPts val="3000"/>
              <a:buFont typeface="Noto Sans Symbols"/>
              <a:buChar char="●"/>
            </a:pPr>
            <a:r>
              <a:rPr b="0" lang="en-US" sz="3000" strike="noStrike">
                <a:solidFill>
                  <a:srgbClr val="000000"/>
                </a:solidFill>
                <a:latin typeface="Arial"/>
                <a:ea typeface="Arial"/>
                <a:cs typeface="Arial"/>
                <a:sym typeface="Arial"/>
              </a:rPr>
              <a:t>Merge multiple assemblies</a:t>
            </a:r>
            <a:endParaRPr b="0" sz="3000" strike="noStrike">
              <a:solidFill>
                <a:srgbClr val="000000"/>
              </a:solidFill>
              <a:latin typeface="Arial"/>
              <a:ea typeface="Arial"/>
              <a:cs typeface="Arial"/>
              <a:sym typeface="Arial"/>
            </a:endParaRPr>
          </a:p>
          <a:p>
            <a:pPr indent="-381149" lvl="1" marL="864000" marR="0" rtl="0" algn="l">
              <a:spcBef>
                <a:spcPts val="0"/>
              </a:spcBef>
              <a:spcAft>
                <a:spcPts val="0"/>
              </a:spcAft>
              <a:buClr>
                <a:srgbClr val="000000"/>
              </a:buClr>
              <a:buSzPts val="3000"/>
              <a:buFont typeface="Noto Sans Symbols"/>
              <a:buChar char="−"/>
            </a:pPr>
            <a:r>
              <a:rPr b="0" i="0" lang="en-US" sz="3000" u="none" cap="none" strike="noStrike">
                <a:solidFill>
                  <a:srgbClr val="000000"/>
                </a:solidFill>
                <a:latin typeface="Arial"/>
                <a:ea typeface="Arial"/>
                <a:cs typeface="Arial"/>
                <a:sym typeface="Arial"/>
              </a:rPr>
              <a:t> </a:t>
            </a:r>
            <a:endParaRPr b="0" i="0" sz="3000" u="none" cap="none" strike="noStrike">
              <a:solidFill>
                <a:srgbClr val="000000"/>
              </a:solidFill>
              <a:latin typeface="Arial"/>
              <a:ea typeface="Arial"/>
              <a:cs typeface="Arial"/>
              <a:sym typeface="Arial"/>
            </a:endParaRPr>
          </a:p>
          <a:p>
            <a:pPr indent="-423059" lvl="0" marL="431999" marR="0" rtl="0" algn="l">
              <a:spcBef>
                <a:spcPts val="0"/>
              </a:spcBef>
              <a:spcAft>
                <a:spcPts val="0"/>
              </a:spcAft>
              <a:buClr>
                <a:srgbClr val="000000"/>
              </a:buClr>
              <a:buSzPts val="3000"/>
              <a:buFont typeface="Noto Sans Symbols"/>
              <a:buChar char="●"/>
            </a:pPr>
            <a:r>
              <a:rPr b="0" lang="en-US" sz="3000" strike="noStrike">
                <a:solidFill>
                  <a:srgbClr val="000000"/>
                </a:solidFill>
                <a:latin typeface="Arial"/>
                <a:ea typeface="Arial"/>
                <a:cs typeface="Arial"/>
                <a:sym typeface="Arial"/>
              </a:rPr>
              <a:t>Assemblathon 2 results</a:t>
            </a:r>
            <a:endParaRPr b="0" sz="3000" strike="noStrike">
              <a:solidFill>
                <a:srgbClr val="000000"/>
              </a:solidFill>
              <a:latin typeface="Arial"/>
              <a:ea typeface="Arial"/>
              <a:cs typeface="Arial"/>
              <a:sym typeface="Arial"/>
            </a:endParaRPr>
          </a:p>
        </p:txBody>
      </p:sp>
      <p:pic>
        <p:nvPicPr>
          <p:cNvPr id="279" name="Shape 279"/>
          <p:cNvPicPr preferRelativeResize="0"/>
          <p:nvPr/>
        </p:nvPicPr>
        <p:blipFill rotWithShape="1">
          <a:blip r:embed="rId3">
            <a:alphaModFix/>
          </a:blip>
          <a:srcRect b="0" l="0" r="0" t="0"/>
          <a:stretch/>
        </p:blipFill>
        <p:spPr>
          <a:xfrm>
            <a:off x="737525" y="2835125"/>
            <a:ext cx="8092050" cy="1891425"/>
          </a:xfrm>
          <a:prstGeom prst="rect">
            <a:avLst/>
          </a:prstGeom>
          <a:noFill/>
          <a:ln>
            <a:noFill/>
          </a:ln>
        </p:spPr>
      </p:pic>
      <p:sp>
        <p:nvSpPr>
          <p:cNvPr id="280" name="Shape 280"/>
          <p:cNvSpPr/>
          <p:nvPr/>
        </p:nvSpPr>
        <p:spPr>
          <a:xfrm>
            <a:off x="1896986" y="1992198"/>
            <a:ext cx="3898500" cy="3111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a:t>
            </a:r>
            <a:r>
              <a:rPr b="0" i="0" lang="en-US" sz="1700" u="none" cap="none" strike="noStrike">
                <a:solidFill>
                  <a:srgbClr val="000000"/>
                </a:solidFill>
                <a:latin typeface="Courier"/>
                <a:ea typeface="Courier"/>
                <a:cs typeface="Courier"/>
                <a:sym typeface="Courier"/>
              </a:rPr>
              <a:t> </a:t>
            </a:r>
            <a:r>
              <a:rPr lang="en-US" sz="1700">
                <a:latin typeface="Courier"/>
                <a:ea typeface="Courier"/>
                <a:cs typeface="Courier"/>
                <a:sym typeface="Courier"/>
              </a:rPr>
              <a:t>Metassembler</a:t>
            </a:r>
            <a:r>
              <a:rPr b="0" i="0" lang="en-US" sz="1700" u="none" cap="none" strike="noStrike">
                <a:solidFill>
                  <a:srgbClr val="000000"/>
                </a:solidFill>
                <a:latin typeface="Courier"/>
                <a:ea typeface="Courier"/>
                <a:cs typeface="Courier"/>
                <a:sym typeface="Courier"/>
              </a:rPr>
              <a:t>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456845" y="1652569"/>
            <a:ext cx="8228700" cy="8589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US" sz="3000"/>
              <a:t>Evaluating a Bacterial Genome Assembly</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nvSpPr>
        <p:spPr>
          <a:xfrm>
            <a:off x="46800" y="-348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1" lang="en-US" sz="3600" strike="noStrike">
                <a:solidFill>
                  <a:srgbClr val="000000"/>
                </a:solidFill>
                <a:latin typeface="Arial"/>
                <a:ea typeface="Arial"/>
                <a:cs typeface="Arial"/>
                <a:sym typeface="Arial"/>
              </a:rPr>
              <a:t>Streptococcus pyogenes</a:t>
            </a:r>
            <a:endParaRPr b="0" sz="3600" strike="noStrike">
              <a:solidFill>
                <a:srgbClr val="000000"/>
              </a:solidFill>
              <a:latin typeface="Arial"/>
              <a:ea typeface="Arial"/>
              <a:cs typeface="Arial"/>
              <a:sym typeface="Arial"/>
            </a:endParaRPr>
          </a:p>
        </p:txBody>
      </p:sp>
      <p:sp>
        <p:nvSpPr>
          <p:cNvPr id="291" name="Shape 291"/>
          <p:cNvSpPr txBox="1"/>
          <p:nvPr/>
        </p:nvSpPr>
        <p:spPr>
          <a:xfrm>
            <a:off x="273900" y="1205175"/>
            <a:ext cx="6728400" cy="2325600"/>
          </a:xfrm>
          <a:prstGeom prst="rect">
            <a:avLst/>
          </a:prstGeom>
          <a:noFill/>
          <a:ln>
            <a:noFill/>
          </a:ln>
        </p:spPr>
        <p:txBody>
          <a:bodyPr anchorCtr="0" anchor="t" bIns="0" lIns="0" spcFirstLastPara="1" rIns="0" wrap="square" tIns="0">
            <a:noAutofit/>
          </a:bodyPr>
          <a:lstStyle/>
          <a:p>
            <a:pPr indent="-384959" lvl="0" marL="431999" marR="0" rtl="0" algn="l">
              <a:spcBef>
                <a:spcPts val="0"/>
              </a:spcBef>
              <a:spcAft>
                <a:spcPts val="0"/>
              </a:spcAft>
              <a:buClr>
                <a:srgbClr val="000000"/>
              </a:buClr>
              <a:buSzPts val="2400"/>
              <a:buFont typeface="Noto Sans Symbols"/>
              <a:buChar char="●"/>
            </a:pPr>
            <a:r>
              <a:rPr b="0" lang="en-US" sz="2400" strike="noStrike">
                <a:solidFill>
                  <a:srgbClr val="000000"/>
                </a:solidFill>
                <a:latin typeface="Arial"/>
                <a:ea typeface="Arial"/>
                <a:cs typeface="Arial"/>
                <a:sym typeface="Arial"/>
              </a:rPr>
              <a:t>Bacteria that infect millions worldwide</a:t>
            </a:r>
            <a:endParaRPr b="0" sz="2400" strike="noStrike">
              <a:solidFill>
                <a:srgbClr val="000000"/>
              </a:solidFill>
              <a:latin typeface="Arial"/>
              <a:ea typeface="Arial"/>
              <a:cs typeface="Arial"/>
              <a:sym typeface="Arial"/>
            </a:endParaRPr>
          </a:p>
          <a:p>
            <a:pPr indent="-384959" lvl="0" marL="431999" marR="0" rtl="0" algn="l">
              <a:spcBef>
                <a:spcPts val="0"/>
              </a:spcBef>
              <a:spcAft>
                <a:spcPts val="0"/>
              </a:spcAft>
              <a:buClr>
                <a:srgbClr val="000000"/>
              </a:buClr>
              <a:buSzPts val="2400"/>
              <a:buFont typeface="Noto Sans Symbols"/>
              <a:buChar char="●"/>
            </a:pPr>
            <a:r>
              <a:rPr b="0" lang="en-US" sz="2400" strike="noStrike">
                <a:solidFill>
                  <a:srgbClr val="000000"/>
                </a:solidFill>
                <a:latin typeface="Arial"/>
                <a:ea typeface="Arial"/>
                <a:cs typeface="Arial"/>
                <a:sym typeface="Arial"/>
              </a:rPr>
              <a:t>Circular DNA</a:t>
            </a:r>
            <a:endParaRPr b="0" sz="2400" strike="noStrike">
              <a:solidFill>
                <a:srgbClr val="000000"/>
              </a:solidFill>
              <a:latin typeface="Arial"/>
              <a:ea typeface="Arial"/>
              <a:cs typeface="Arial"/>
              <a:sym typeface="Arial"/>
            </a:endParaRPr>
          </a:p>
          <a:p>
            <a:pPr indent="-343049" lvl="1" marL="864000" marR="0" rtl="0" algn="l">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~1,850,000 bp long</a:t>
            </a:r>
            <a:endParaRPr b="0" i="0" sz="2400" u="none" cap="none" strike="noStrike">
              <a:solidFill>
                <a:srgbClr val="000000"/>
              </a:solidFill>
              <a:latin typeface="Arial"/>
              <a:ea typeface="Arial"/>
              <a:cs typeface="Arial"/>
              <a:sym typeface="Arial"/>
            </a:endParaRPr>
          </a:p>
          <a:p>
            <a:pPr indent="-343049" lvl="1" marL="864000" marR="0" rtl="0" algn="l">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~1,800 protein coding genes</a:t>
            </a:r>
            <a:endParaRPr b="0" i="0" sz="2400" u="none" cap="none" strike="noStrike">
              <a:solidFill>
                <a:srgbClr val="000000"/>
              </a:solidFill>
              <a:latin typeface="Arial"/>
              <a:ea typeface="Arial"/>
              <a:cs typeface="Arial"/>
              <a:sym typeface="Arial"/>
            </a:endParaRPr>
          </a:p>
          <a:p>
            <a:pPr indent="-343049" lvl="1" marL="864000" marR="0" rtl="0" algn="l">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20+ reference builds available</a:t>
            </a:r>
            <a:endParaRPr b="0" i="0" sz="2400" u="none" cap="none" strike="noStrike">
              <a:solidFill>
                <a:srgbClr val="000000"/>
              </a:solidFill>
              <a:latin typeface="Arial"/>
              <a:ea typeface="Arial"/>
              <a:cs typeface="Arial"/>
              <a:sym typeface="Arial"/>
            </a:endParaRPr>
          </a:p>
        </p:txBody>
      </p:sp>
      <p:pic>
        <p:nvPicPr>
          <p:cNvPr id="292" name="Shape 292"/>
          <p:cNvPicPr preferRelativeResize="0"/>
          <p:nvPr/>
        </p:nvPicPr>
        <p:blipFill rotWithShape="1">
          <a:blip r:embed="rId3">
            <a:alphaModFix/>
          </a:blip>
          <a:srcRect b="0" l="0" r="0" t="0"/>
          <a:stretch/>
        </p:blipFill>
        <p:spPr>
          <a:xfrm>
            <a:off x="5806697" y="1445850"/>
            <a:ext cx="2964926" cy="2752500"/>
          </a:xfrm>
          <a:prstGeom prst="rect">
            <a:avLst/>
          </a:prstGeom>
          <a:noFill/>
          <a:ln>
            <a:noFill/>
          </a:ln>
        </p:spPr>
      </p:pic>
      <p:sp>
        <p:nvSpPr>
          <p:cNvPr id="293" name="Shape 293"/>
          <p:cNvSpPr txBox="1"/>
          <p:nvPr/>
        </p:nvSpPr>
        <p:spPr>
          <a:xfrm>
            <a:off x="5339080" y="4193655"/>
            <a:ext cx="3696600" cy="507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400" strike="noStrike">
                <a:solidFill>
                  <a:srgbClr val="000000"/>
                </a:solidFill>
                <a:latin typeface="Arial"/>
                <a:ea typeface="Arial"/>
                <a:cs typeface="Arial"/>
                <a:sym typeface="Arial"/>
              </a:rPr>
              <a:t>Centers for Disease Control and Prevention</a:t>
            </a:r>
            <a:endParaRPr b="0" sz="18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1400" strike="noStrike">
                <a:solidFill>
                  <a:srgbClr val="000000"/>
                </a:solidFill>
                <a:latin typeface="Arial"/>
                <a:ea typeface="Arial"/>
                <a:cs typeface="Arial"/>
                <a:sym typeface="Arial"/>
              </a:rPr>
              <a:t>                   http://phil.cdc.gov</a:t>
            </a:r>
            <a:endParaRPr b="0" sz="1800"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nvSpPr>
        <p:spPr>
          <a:xfrm>
            <a:off x="46800" y="-348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rgbClr val="000000"/>
                </a:solidFill>
                <a:latin typeface="Arial"/>
                <a:ea typeface="Arial"/>
                <a:cs typeface="Arial"/>
                <a:sym typeface="Arial"/>
              </a:rPr>
              <a:t>Repeat Regions in </a:t>
            </a:r>
            <a:r>
              <a:rPr b="0" i="1" lang="en-US" sz="3600" strike="noStrike">
                <a:solidFill>
                  <a:srgbClr val="000000"/>
                </a:solidFill>
                <a:latin typeface="Arial"/>
                <a:ea typeface="Arial"/>
                <a:cs typeface="Arial"/>
                <a:sym typeface="Arial"/>
              </a:rPr>
              <a:t>S. pyogenes </a:t>
            </a:r>
            <a:r>
              <a:rPr lang="en-US" sz="3600"/>
              <a:t>MGAS8232</a:t>
            </a:r>
            <a:endParaRPr b="0" sz="3600" strike="noStrike">
              <a:solidFill>
                <a:srgbClr val="000000"/>
              </a:solidFill>
              <a:latin typeface="Arial"/>
              <a:ea typeface="Arial"/>
              <a:cs typeface="Arial"/>
              <a:sym typeface="Arial"/>
            </a:endParaRPr>
          </a:p>
        </p:txBody>
      </p:sp>
      <p:sp>
        <p:nvSpPr>
          <p:cNvPr id="299" name="Shape 299"/>
          <p:cNvSpPr txBox="1"/>
          <p:nvPr/>
        </p:nvSpPr>
        <p:spPr>
          <a:xfrm>
            <a:off x="1116000" y="1295046"/>
            <a:ext cx="6564000" cy="2668500"/>
          </a:xfrm>
          <a:prstGeom prst="rect">
            <a:avLst/>
          </a:prstGeom>
          <a:noFill/>
          <a:ln>
            <a:noFill/>
          </a:ln>
        </p:spPr>
        <p:txBody>
          <a:bodyPr anchorCtr="0" anchor="t" bIns="0" lIns="0" spcFirstLastPara="1" rIns="0" wrap="square" tIns="0">
            <a:noAutofit/>
          </a:bodyPr>
          <a:lstStyle/>
          <a:p>
            <a:pPr indent="-384959" lvl="0" marL="431999" marR="0" rtl="0" algn="l">
              <a:spcBef>
                <a:spcPts val="0"/>
              </a:spcBef>
              <a:spcAft>
                <a:spcPts val="0"/>
              </a:spcAft>
              <a:buClr>
                <a:srgbClr val="000000"/>
              </a:buClr>
              <a:buSzPts val="2400"/>
              <a:buFont typeface="Noto Sans Symbols"/>
              <a:buChar char="●"/>
            </a:pPr>
            <a:r>
              <a:rPr b="0" lang="en-US" sz="2400" strike="noStrike">
                <a:solidFill>
                  <a:srgbClr val="000000"/>
                </a:solidFill>
                <a:latin typeface="Arial"/>
                <a:ea typeface="Arial"/>
                <a:cs typeface="Arial"/>
                <a:sym typeface="Arial"/>
              </a:rPr>
              <a:t>Ribosomal Subunits </a:t>
            </a:r>
            <a:endParaRPr b="0" sz="2400" strike="noStrike">
              <a:solidFill>
                <a:srgbClr val="000000"/>
              </a:solidFill>
              <a:latin typeface="Arial"/>
              <a:ea typeface="Arial"/>
              <a:cs typeface="Arial"/>
              <a:sym typeface="Arial"/>
            </a:endParaRPr>
          </a:p>
          <a:p>
            <a:pPr indent="-343049" lvl="1" marL="864000" marR="0" rtl="0" algn="l">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16S   23S    5S    tRNAs</a:t>
            </a:r>
            <a:endParaRPr b="0" i="0" sz="2400" u="none" cap="none" strike="noStrike">
              <a:solidFill>
                <a:srgbClr val="000000"/>
              </a:solidFill>
              <a:latin typeface="Arial"/>
              <a:ea typeface="Arial"/>
              <a:cs typeface="Arial"/>
              <a:sym typeface="Arial"/>
            </a:endParaRPr>
          </a:p>
          <a:p>
            <a:pPr indent="-343049" lvl="1" marL="864000" marR="0" rtl="0" algn="l">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6 copies ~5000 bp each</a:t>
            </a:r>
            <a:endParaRPr b="0" i="0" sz="2400" u="none" cap="none" strike="noStrike">
              <a:solidFill>
                <a:srgbClr val="000000"/>
              </a:solidFill>
              <a:latin typeface="Arial"/>
              <a:ea typeface="Arial"/>
              <a:cs typeface="Arial"/>
              <a:sym typeface="Arial"/>
            </a:endParaRPr>
          </a:p>
          <a:p>
            <a:pPr indent="-384959" lvl="0" marL="431999" marR="0" rtl="0" algn="l">
              <a:spcBef>
                <a:spcPts val="0"/>
              </a:spcBef>
              <a:spcAft>
                <a:spcPts val="0"/>
              </a:spcAft>
              <a:buClr>
                <a:srgbClr val="000000"/>
              </a:buClr>
              <a:buSzPts val="2400"/>
              <a:buFont typeface="Noto Sans Symbols"/>
              <a:buChar char="●"/>
            </a:pPr>
            <a:r>
              <a:rPr b="0" lang="en-US" sz="2400" strike="noStrike">
                <a:solidFill>
                  <a:srgbClr val="000000"/>
                </a:solidFill>
                <a:latin typeface="Arial"/>
                <a:ea typeface="Arial"/>
                <a:cs typeface="Arial"/>
                <a:sym typeface="Arial"/>
              </a:rPr>
              <a:t>Transposase Genes</a:t>
            </a:r>
            <a:endParaRPr b="0" sz="2400" strike="noStrike">
              <a:solidFill>
                <a:srgbClr val="000000"/>
              </a:solidFill>
              <a:latin typeface="Arial"/>
              <a:ea typeface="Arial"/>
              <a:cs typeface="Arial"/>
              <a:sym typeface="Arial"/>
            </a:endParaRPr>
          </a:p>
          <a:p>
            <a:pPr indent="-343049" lvl="1" marL="864000" marR="0" rtl="0" algn="l">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14 copies of a ~1000 bp transposase</a:t>
            </a:r>
            <a:endParaRPr b="0" i="0" sz="2400" u="none" cap="none" strike="noStrike">
              <a:solidFill>
                <a:srgbClr val="000000"/>
              </a:solidFill>
              <a:latin typeface="Arial"/>
              <a:ea typeface="Arial"/>
              <a:cs typeface="Arial"/>
              <a:sym typeface="Arial"/>
            </a:endParaRPr>
          </a:p>
          <a:p>
            <a:pPr indent="-343049" lvl="1" marL="864000" marR="0" rtl="0" algn="l">
              <a:spcBef>
                <a:spcPts val="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10 copies have 100% identity.</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456845" y="128569"/>
            <a:ext cx="8228700" cy="8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1"/>
                </a:solidFill>
              </a:rPr>
              <a:t>Transposase BLAST</a:t>
            </a:r>
            <a:br>
              <a:rPr lang="en-US" sz="3000">
                <a:solidFill>
                  <a:schemeClr val="dk1"/>
                </a:solidFill>
              </a:rPr>
            </a:br>
            <a:r>
              <a:rPr lang="en-US" sz="3000">
                <a:solidFill>
                  <a:schemeClr val="dk1"/>
                </a:solidFill>
              </a:rPr>
              <a:t>Alignment to </a:t>
            </a:r>
            <a:r>
              <a:rPr i="1" lang="en-US" sz="3000">
                <a:solidFill>
                  <a:schemeClr val="dk1"/>
                </a:solidFill>
              </a:rPr>
              <a:t>S. pyogenes</a:t>
            </a:r>
            <a:r>
              <a:rPr lang="en-US" sz="3000">
                <a:solidFill>
                  <a:schemeClr val="dk1"/>
                </a:solidFill>
              </a:rPr>
              <a:t> strain MGAS823</a:t>
            </a:r>
            <a:r>
              <a:rPr lang="en-US" sz="3000">
                <a:solidFill>
                  <a:schemeClr val="dk1"/>
                </a:solidFill>
              </a:rPr>
              <a:t>2</a:t>
            </a:r>
            <a:endParaRPr sz="3000"/>
          </a:p>
        </p:txBody>
      </p:sp>
      <p:sp>
        <p:nvSpPr>
          <p:cNvPr id="305" name="Shape 305"/>
          <p:cNvSpPr txBox="1"/>
          <p:nvPr/>
        </p:nvSpPr>
        <p:spPr>
          <a:xfrm>
            <a:off x="622075" y="1013150"/>
            <a:ext cx="3805500" cy="3939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a:latin typeface="Courier New"/>
                <a:ea typeface="Courier New"/>
                <a:cs typeface="Courier New"/>
                <a:sym typeface="Courier New"/>
              </a:rPr>
              <a:t>       </a:t>
            </a:r>
            <a:r>
              <a:rPr b="1" lang="en-US" strike="noStrike">
                <a:solidFill>
                  <a:srgbClr val="000000"/>
                </a:solidFill>
                <a:latin typeface="Courier New"/>
                <a:ea typeface="Courier New"/>
                <a:cs typeface="Courier New"/>
                <a:sym typeface="Courier New"/>
              </a:rPr>
              <a:t>Gene symbol   </a:t>
            </a:r>
            <a:r>
              <a:rPr b="1" lang="en-US">
                <a:latin typeface="Courier New"/>
                <a:ea typeface="Courier New"/>
                <a:cs typeface="Courier New"/>
                <a:sym typeface="Courier New"/>
              </a:rPr>
              <a:t>	</a:t>
            </a:r>
            <a:r>
              <a:rPr b="1" lang="en-US" strike="noStrike">
                <a:solidFill>
                  <a:srgbClr val="000000"/>
                </a:solidFill>
                <a:latin typeface="Courier New"/>
                <a:ea typeface="Courier New"/>
                <a:cs typeface="Courier New"/>
                <a:sym typeface="Courier New"/>
              </a:rPr>
              <a:t>spyM18_0426</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a:latin typeface="Courier New"/>
                <a:ea typeface="Courier New"/>
                <a:cs typeface="Courier New"/>
                <a:sym typeface="Courier New"/>
              </a:rPr>
              <a:t>  </a:t>
            </a:r>
            <a:r>
              <a:rPr b="1" lang="en-US" strike="noStrike">
                <a:solidFill>
                  <a:srgbClr val="000000"/>
                </a:solidFill>
                <a:latin typeface="Courier New"/>
                <a:ea typeface="Courier New"/>
                <a:cs typeface="Courier New"/>
                <a:sym typeface="Courier New"/>
              </a:rPr>
              <a:t>Gene description   </a:t>
            </a:r>
            <a:r>
              <a:rPr b="1" lang="en-US">
                <a:latin typeface="Courier New"/>
                <a:ea typeface="Courier New"/>
                <a:cs typeface="Courier New"/>
                <a:sym typeface="Courier New"/>
              </a:rPr>
              <a:t>	</a:t>
            </a:r>
            <a:r>
              <a:rPr b="1" lang="en-US" strike="noStrike">
                <a:solidFill>
                  <a:srgbClr val="000000"/>
                </a:solidFill>
                <a:latin typeface="Courier New"/>
                <a:ea typeface="Courier New"/>
                <a:cs typeface="Courier New"/>
                <a:sym typeface="Courier New"/>
              </a:rPr>
              <a:t>transposase</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		 Identity</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1.		1026/1026(100%)</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2.		974/974(100%)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3.		977/979(99%)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4.		973/973(100%)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5.		973/973(100%)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6.		973/973(100%)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7.		972/972(100%)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8.		972/972(100%)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9.		972/972(100%)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10.		972/972(100%)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11.		972/972(100%)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12.		743/745(99%)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13.		743/745(99%)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14.		743/745(99%) 		</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trike="noStrike">
                <a:solidFill>
                  <a:srgbClr val="000000"/>
                </a:solidFill>
                <a:latin typeface="Courier New"/>
                <a:ea typeface="Courier New"/>
                <a:cs typeface="Courier New"/>
                <a:sym typeface="Courier New"/>
              </a:rPr>
              <a:t>     </a:t>
            </a:r>
            <a:endParaRPr b="0" strike="noStrike">
              <a:solidFill>
                <a:srgbClr val="000000"/>
              </a:solidFill>
              <a:latin typeface="Arial"/>
              <a:ea typeface="Arial"/>
              <a:cs typeface="Arial"/>
              <a:sym typeface="Arial"/>
            </a:endParaRPr>
          </a:p>
        </p:txBody>
      </p:sp>
      <p:sp>
        <p:nvSpPr>
          <p:cNvPr id="306" name="Shape 306"/>
          <p:cNvSpPr/>
          <p:nvPr/>
        </p:nvSpPr>
        <p:spPr>
          <a:xfrm>
            <a:off x="4558800" y="1208153"/>
            <a:ext cx="3346500" cy="3323700"/>
          </a:xfrm>
          <a:prstGeom prst="ellipse">
            <a:avLst/>
          </a:prstGeom>
          <a:solidFill>
            <a:srgbClr val="00DCFF"/>
          </a:solidFill>
          <a:ln cap="flat" cmpd="sng" w="18350">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p:nvPr/>
        </p:nvSpPr>
        <p:spPr>
          <a:xfrm>
            <a:off x="4656000" y="1294550"/>
            <a:ext cx="3159900" cy="3145800"/>
          </a:xfrm>
          <a:prstGeom prst="ellipse">
            <a:avLst/>
          </a:prstGeom>
          <a:solidFill>
            <a:srgbClr val="FFFFFF"/>
          </a:solidFill>
          <a:ln cap="flat" cmpd="sng" w="18350">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a:off x="4982400" y="17678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p:nvPr/>
        </p:nvSpPr>
        <p:spPr>
          <a:xfrm>
            <a:off x="4573724" y="26402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a:off x="5626200" y="1304601"/>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a:off x="6502800" y="12362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nvSpPr>
        <p:spPr>
          <a:xfrm>
            <a:off x="7093800" y="14606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p:nvPr/>
        </p:nvSpPr>
        <p:spPr>
          <a:xfrm>
            <a:off x="7348820" y="16766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Shape 314"/>
          <p:cNvSpPr/>
          <p:nvPr/>
        </p:nvSpPr>
        <p:spPr>
          <a:xfrm>
            <a:off x="7563774" y="19646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p:nvPr/>
        </p:nvSpPr>
        <p:spPr>
          <a:xfrm>
            <a:off x="7727400" y="33242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a:off x="7463361" y="38282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p:nvPr/>
        </p:nvSpPr>
        <p:spPr>
          <a:xfrm>
            <a:off x="7821639" y="27122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a:off x="7210433" y="4098066"/>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p:nvPr/>
        </p:nvSpPr>
        <p:spPr>
          <a:xfrm>
            <a:off x="6641980" y="43688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a:off x="5431200" y="4258866"/>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a:off x="4761213" y="3602040"/>
            <a:ext cx="91500" cy="91500"/>
          </a:xfrm>
          <a:prstGeom prst="ellipse">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nvSpPr>
        <p:spPr>
          <a:xfrm>
            <a:off x="7266950" y="3569367"/>
            <a:ext cx="1806600" cy="118710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4C4C4C"/>
                </a:solidFill>
                <a:latin typeface="Arial"/>
                <a:ea typeface="Arial"/>
                <a:cs typeface="Arial"/>
                <a:sym typeface="Arial"/>
              </a:rPr>
              <a:t>Reference genome:</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i="1" lang="en-US" strike="noStrike">
                <a:solidFill>
                  <a:srgbClr val="4C4C4C"/>
                </a:solidFill>
                <a:latin typeface="Arial"/>
                <a:ea typeface="Arial"/>
                <a:cs typeface="Arial"/>
                <a:sym typeface="Arial"/>
              </a:rPr>
              <a:t>S. pyogenes</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MGAS8232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ASM728v1 (2002)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1,895,017 bp</a:t>
            </a:r>
            <a:endParaRPr b="0" strike="noStrike">
              <a:solidFill>
                <a:srgbClr val="000000"/>
              </a:solidFill>
              <a:latin typeface="Arial"/>
              <a:ea typeface="Arial"/>
              <a:cs typeface="Arial"/>
              <a:sym typeface="Arial"/>
            </a:endParaRPr>
          </a:p>
        </p:txBody>
      </p:sp>
      <p:pic>
        <p:nvPicPr>
          <p:cNvPr id="327" name="Shape 327"/>
          <p:cNvPicPr preferRelativeResize="0"/>
          <p:nvPr/>
        </p:nvPicPr>
        <p:blipFill rotWithShape="1">
          <a:blip r:embed="rId3">
            <a:alphaModFix/>
          </a:blip>
          <a:srcRect b="0" l="0" r="0" t="0"/>
          <a:stretch/>
        </p:blipFill>
        <p:spPr>
          <a:xfrm>
            <a:off x="2225046" y="548646"/>
            <a:ext cx="4207826" cy="4207826"/>
          </a:xfrm>
          <a:prstGeom prst="rect">
            <a:avLst/>
          </a:prstGeom>
          <a:noFill/>
          <a:ln>
            <a:noFill/>
          </a:ln>
        </p:spPr>
      </p:pic>
      <p:sp>
        <p:nvSpPr>
          <p:cNvPr id="328" name="Shape 328"/>
          <p:cNvSpPr/>
          <p:nvPr/>
        </p:nvSpPr>
        <p:spPr>
          <a:xfrm>
            <a:off x="278525" y="1280575"/>
            <a:ext cx="1834200" cy="652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a:t>reference genome represented by grey circle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nvSpPr>
        <p:spPr>
          <a:xfrm>
            <a:off x="7266950" y="3569367"/>
            <a:ext cx="1806600" cy="118710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4C4C4C"/>
                </a:solidFill>
                <a:latin typeface="Arial"/>
                <a:ea typeface="Arial"/>
                <a:cs typeface="Arial"/>
                <a:sym typeface="Arial"/>
              </a:rPr>
              <a:t>Reference genome:</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i="1" lang="en-US" strike="noStrike">
                <a:solidFill>
                  <a:srgbClr val="4C4C4C"/>
                </a:solidFill>
                <a:latin typeface="Arial"/>
                <a:ea typeface="Arial"/>
                <a:cs typeface="Arial"/>
                <a:sym typeface="Arial"/>
              </a:rPr>
              <a:t>S. pyogenes</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MGAS8232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ASM728v1 (2002)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1,895,017 bp</a:t>
            </a:r>
            <a:endParaRPr b="0" strike="noStrike">
              <a:solidFill>
                <a:srgbClr val="000000"/>
              </a:solidFill>
              <a:latin typeface="Arial"/>
              <a:ea typeface="Arial"/>
              <a:cs typeface="Arial"/>
              <a:sym typeface="Arial"/>
            </a:endParaRPr>
          </a:p>
        </p:txBody>
      </p:sp>
      <p:pic>
        <p:nvPicPr>
          <p:cNvPr id="334" name="Shape 334"/>
          <p:cNvPicPr preferRelativeResize="0"/>
          <p:nvPr/>
        </p:nvPicPr>
        <p:blipFill rotWithShape="1">
          <a:blip r:embed="rId3">
            <a:alphaModFix/>
          </a:blip>
          <a:srcRect b="0" l="0" r="0" t="0"/>
          <a:stretch/>
        </p:blipFill>
        <p:spPr>
          <a:xfrm>
            <a:off x="2225046" y="548646"/>
            <a:ext cx="4207826" cy="4207826"/>
          </a:xfrm>
          <a:prstGeom prst="rect">
            <a:avLst/>
          </a:prstGeom>
          <a:noFill/>
          <a:ln>
            <a:noFill/>
          </a:ln>
        </p:spPr>
      </p:pic>
      <p:sp>
        <p:nvSpPr>
          <p:cNvPr id="335" name="Shape 335"/>
          <p:cNvSpPr/>
          <p:nvPr/>
        </p:nvSpPr>
        <p:spPr>
          <a:xfrm>
            <a:off x="278525" y="1280575"/>
            <a:ext cx="1834200" cy="652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a:t>genes marked by red and green bars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nvSpPr>
        <p:spPr>
          <a:xfrm>
            <a:off x="7266950" y="3569367"/>
            <a:ext cx="1806600" cy="118710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4C4C4C"/>
                </a:solidFill>
                <a:latin typeface="Arial"/>
                <a:ea typeface="Arial"/>
                <a:cs typeface="Arial"/>
                <a:sym typeface="Arial"/>
              </a:rPr>
              <a:t>Reference genome:</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i="1" lang="en-US" strike="noStrike">
                <a:solidFill>
                  <a:srgbClr val="4C4C4C"/>
                </a:solidFill>
                <a:latin typeface="Arial"/>
                <a:ea typeface="Arial"/>
                <a:cs typeface="Arial"/>
                <a:sym typeface="Arial"/>
              </a:rPr>
              <a:t>S. pyogenes</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MGAS8232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ASM728v1 (2002)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1,895,017 bp</a:t>
            </a:r>
            <a:endParaRPr b="0" strike="noStrike">
              <a:solidFill>
                <a:srgbClr val="000000"/>
              </a:solidFill>
              <a:latin typeface="Arial"/>
              <a:ea typeface="Arial"/>
              <a:cs typeface="Arial"/>
              <a:sym typeface="Arial"/>
            </a:endParaRPr>
          </a:p>
        </p:txBody>
      </p:sp>
      <p:pic>
        <p:nvPicPr>
          <p:cNvPr id="341" name="Shape 341"/>
          <p:cNvPicPr preferRelativeResize="0"/>
          <p:nvPr/>
        </p:nvPicPr>
        <p:blipFill rotWithShape="1">
          <a:blip r:embed="rId3">
            <a:alphaModFix/>
          </a:blip>
          <a:srcRect b="0" l="0" r="0" t="0"/>
          <a:stretch/>
        </p:blipFill>
        <p:spPr>
          <a:xfrm>
            <a:off x="2219986" y="550550"/>
            <a:ext cx="4205926" cy="4205926"/>
          </a:xfrm>
          <a:prstGeom prst="rect">
            <a:avLst/>
          </a:prstGeom>
          <a:noFill/>
          <a:ln>
            <a:noFill/>
          </a:ln>
        </p:spPr>
      </p:pic>
      <p:sp>
        <p:nvSpPr>
          <p:cNvPr id="342" name="Shape 342"/>
          <p:cNvSpPr/>
          <p:nvPr/>
        </p:nvSpPr>
        <p:spPr>
          <a:xfrm>
            <a:off x="278525" y="1280575"/>
            <a:ext cx="1834200" cy="652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transposase genes</a:t>
            </a:r>
            <a:endParaRPr/>
          </a:p>
          <a:p>
            <a:pPr indent="0" lvl="0" marL="0" rtl="0">
              <a:spcBef>
                <a:spcPts val="0"/>
              </a:spcBef>
              <a:spcAft>
                <a:spcPts val="0"/>
              </a:spcAft>
              <a:buNone/>
            </a:pPr>
            <a:r>
              <a:rPr lang="en-US"/>
              <a:t>(1000 bp)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nvSpPr>
        <p:spPr>
          <a:xfrm>
            <a:off x="7266950" y="3569367"/>
            <a:ext cx="1806600" cy="118710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4C4C4C"/>
                </a:solidFill>
                <a:latin typeface="Arial"/>
                <a:ea typeface="Arial"/>
                <a:cs typeface="Arial"/>
                <a:sym typeface="Arial"/>
              </a:rPr>
              <a:t>Reference genome:</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i="1" lang="en-US" strike="noStrike">
                <a:solidFill>
                  <a:srgbClr val="4C4C4C"/>
                </a:solidFill>
                <a:latin typeface="Arial"/>
                <a:ea typeface="Arial"/>
                <a:cs typeface="Arial"/>
                <a:sym typeface="Arial"/>
              </a:rPr>
              <a:t>S. pyogenes</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MGAS8232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ASM728v1 (2002)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1,895,017 bp</a:t>
            </a:r>
            <a:endParaRPr b="0" strike="noStrike">
              <a:solidFill>
                <a:srgbClr val="000000"/>
              </a:solidFill>
              <a:latin typeface="Arial"/>
              <a:ea typeface="Arial"/>
              <a:cs typeface="Arial"/>
              <a:sym typeface="Arial"/>
            </a:endParaRPr>
          </a:p>
        </p:txBody>
      </p:sp>
      <p:pic>
        <p:nvPicPr>
          <p:cNvPr id="348" name="Shape 348"/>
          <p:cNvPicPr preferRelativeResize="0"/>
          <p:nvPr/>
        </p:nvPicPr>
        <p:blipFill rotWithShape="1">
          <a:blip r:embed="rId3">
            <a:alphaModFix/>
          </a:blip>
          <a:srcRect b="0" l="0" r="0" t="0"/>
          <a:stretch/>
        </p:blipFill>
        <p:spPr>
          <a:xfrm>
            <a:off x="2225046" y="548646"/>
            <a:ext cx="4207826" cy="4207826"/>
          </a:xfrm>
          <a:prstGeom prst="rect">
            <a:avLst/>
          </a:prstGeom>
          <a:noFill/>
          <a:ln>
            <a:noFill/>
          </a:ln>
        </p:spPr>
      </p:pic>
      <p:sp>
        <p:nvSpPr>
          <p:cNvPr id="349" name="Shape 349"/>
          <p:cNvSpPr/>
          <p:nvPr/>
        </p:nvSpPr>
        <p:spPr>
          <a:xfrm>
            <a:off x="278525" y="1280575"/>
            <a:ext cx="1834200" cy="652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ribosomal regions</a:t>
            </a:r>
            <a:endParaRPr/>
          </a:p>
          <a:p>
            <a:pPr indent="0" lvl="0" marL="0" rtl="0">
              <a:spcBef>
                <a:spcPts val="0"/>
              </a:spcBef>
              <a:spcAft>
                <a:spcPts val="0"/>
              </a:spcAft>
              <a:buNone/>
            </a:pPr>
            <a:r>
              <a:rPr lang="en-US"/>
              <a:t>(8000 bp)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nvSpPr>
        <p:spPr>
          <a:xfrm>
            <a:off x="7266950" y="3569367"/>
            <a:ext cx="1806600" cy="118710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4C4C4C"/>
                </a:solidFill>
                <a:latin typeface="Arial"/>
                <a:ea typeface="Arial"/>
                <a:cs typeface="Arial"/>
                <a:sym typeface="Arial"/>
              </a:rPr>
              <a:t>Reference genome:</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i="1" lang="en-US" strike="noStrike">
                <a:solidFill>
                  <a:srgbClr val="4C4C4C"/>
                </a:solidFill>
                <a:latin typeface="Arial"/>
                <a:ea typeface="Arial"/>
                <a:cs typeface="Arial"/>
                <a:sym typeface="Arial"/>
              </a:rPr>
              <a:t>S. pyogenes</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MGAS8232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ASM728v1 (2002)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1,895,017 bp</a:t>
            </a:r>
            <a:endParaRPr b="0" strike="noStrike">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b="0" l="0" r="0" t="0"/>
          <a:stretch/>
        </p:blipFill>
        <p:spPr>
          <a:xfrm>
            <a:off x="2225046" y="548646"/>
            <a:ext cx="4207826" cy="4207826"/>
          </a:xfrm>
          <a:prstGeom prst="rect">
            <a:avLst/>
          </a:prstGeom>
          <a:noFill/>
          <a:ln>
            <a:noFill/>
          </a:ln>
        </p:spPr>
      </p:pic>
      <p:sp>
        <p:nvSpPr>
          <p:cNvPr id="356" name="Shape 356"/>
          <p:cNvSpPr/>
          <p:nvPr/>
        </p:nvSpPr>
        <p:spPr>
          <a:xfrm>
            <a:off x="278525" y="1280575"/>
            <a:ext cx="1834200" cy="652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assembly using just paired end reads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456845" y="204769"/>
            <a:ext cx="8228700" cy="8589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US" sz="3000"/>
              <a:t>Assembly Results in Contigs and Scaffolds</a:t>
            </a:r>
            <a:endParaRPr sz="3000"/>
          </a:p>
        </p:txBody>
      </p:sp>
      <p:pic>
        <p:nvPicPr>
          <p:cNvPr id="166" name="Shape 166"/>
          <p:cNvPicPr preferRelativeResize="0"/>
          <p:nvPr/>
        </p:nvPicPr>
        <p:blipFill>
          <a:blip r:embed="rId3">
            <a:alphaModFix/>
          </a:blip>
          <a:stretch>
            <a:fillRect/>
          </a:stretch>
        </p:blipFill>
        <p:spPr>
          <a:xfrm>
            <a:off x="1219200" y="911269"/>
            <a:ext cx="6544793" cy="37750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nvSpPr>
        <p:spPr>
          <a:xfrm>
            <a:off x="7266950" y="3569367"/>
            <a:ext cx="1806600" cy="118710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4C4C4C"/>
                </a:solidFill>
                <a:latin typeface="Arial"/>
                <a:ea typeface="Arial"/>
                <a:cs typeface="Arial"/>
                <a:sym typeface="Arial"/>
              </a:rPr>
              <a:t>Reference genome:</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i="1" lang="en-US" strike="noStrike">
                <a:solidFill>
                  <a:srgbClr val="4C4C4C"/>
                </a:solidFill>
                <a:latin typeface="Arial"/>
                <a:ea typeface="Arial"/>
                <a:cs typeface="Arial"/>
                <a:sym typeface="Arial"/>
              </a:rPr>
              <a:t>S. pyogenes</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MGAS8232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ASM728v1 (2002)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1,895,017 bp</a:t>
            </a:r>
            <a:endParaRPr b="0" strike="noStrike">
              <a:solidFill>
                <a:srgbClr val="000000"/>
              </a:solidFill>
              <a:latin typeface="Arial"/>
              <a:ea typeface="Arial"/>
              <a:cs typeface="Arial"/>
              <a:sym typeface="Arial"/>
            </a:endParaRPr>
          </a:p>
        </p:txBody>
      </p:sp>
      <p:pic>
        <p:nvPicPr>
          <p:cNvPr id="362" name="Shape 362"/>
          <p:cNvPicPr preferRelativeResize="0"/>
          <p:nvPr/>
        </p:nvPicPr>
        <p:blipFill rotWithShape="1">
          <a:blip r:embed="rId3">
            <a:alphaModFix/>
          </a:blip>
          <a:srcRect b="0" l="0" r="0" t="0"/>
          <a:stretch/>
        </p:blipFill>
        <p:spPr>
          <a:xfrm>
            <a:off x="2225046" y="548646"/>
            <a:ext cx="4207826" cy="4207826"/>
          </a:xfrm>
          <a:prstGeom prst="rect">
            <a:avLst/>
          </a:prstGeom>
          <a:noFill/>
          <a:ln>
            <a:noFill/>
          </a:ln>
        </p:spPr>
      </p:pic>
      <p:sp>
        <p:nvSpPr>
          <p:cNvPr id="363" name="Shape 363"/>
          <p:cNvSpPr/>
          <p:nvPr/>
        </p:nvSpPr>
        <p:spPr>
          <a:xfrm>
            <a:off x="278525" y="1280575"/>
            <a:ext cx="1834200" cy="652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assembly using paired end reads</a:t>
            </a:r>
            <a:endParaRPr/>
          </a:p>
          <a:p>
            <a:pPr indent="0" lvl="0" marL="0" rtl="0">
              <a:spcBef>
                <a:spcPts val="0"/>
              </a:spcBef>
              <a:spcAft>
                <a:spcPts val="0"/>
              </a:spcAft>
              <a:buNone/>
            </a:pPr>
            <a:r>
              <a:rPr lang="en-US"/>
              <a:t>plus 2kb mate pairs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nvSpPr>
        <p:spPr>
          <a:xfrm>
            <a:off x="7266950" y="3569367"/>
            <a:ext cx="1806600" cy="1187100"/>
          </a:xfrm>
          <a:prstGeom prst="rect">
            <a:avLst/>
          </a:prstGeom>
          <a:solidFill>
            <a:srgbClr val="FFFFFF"/>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4C4C4C"/>
                </a:solidFill>
                <a:latin typeface="Arial"/>
                <a:ea typeface="Arial"/>
                <a:cs typeface="Arial"/>
                <a:sym typeface="Arial"/>
              </a:rPr>
              <a:t>Reference genome:</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i="1" lang="en-US" strike="noStrike">
                <a:solidFill>
                  <a:srgbClr val="4C4C4C"/>
                </a:solidFill>
                <a:latin typeface="Arial"/>
                <a:ea typeface="Arial"/>
                <a:cs typeface="Arial"/>
                <a:sym typeface="Arial"/>
              </a:rPr>
              <a:t>S. pyogenes</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MGAS8232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ASM728v1 (2002)</a:t>
            </a:r>
            <a:endParaRPr b="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trike="noStrike">
                <a:solidFill>
                  <a:srgbClr val="4C4C4C"/>
                </a:solidFill>
                <a:latin typeface="Arial"/>
                <a:ea typeface="Arial"/>
                <a:cs typeface="Arial"/>
                <a:sym typeface="Arial"/>
              </a:rPr>
              <a:t>1,895,017 bp</a:t>
            </a:r>
            <a:endParaRPr b="0" strike="noStrike">
              <a:solidFill>
                <a:srgbClr val="000000"/>
              </a:solidFill>
              <a:latin typeface="Arial"/>
              <a:ea typeface="Arial"/>
              <a:cs typeface="Arial"/>
              <a:sym typeface="Arial"/>
            </a:endParaRPr>
          </a:p>
        </p:txBody>
      </p:sp>
      <p:pic>
        <p:nvPicPr>
          <p:cNvPr id="369" name="Shape 369"/>
          <p:cNvPicPr preferRelativeResize="0"/>
          <p:nvPr/>
        </p:nvPicPr>
        <p:blipFill rotWithShape="1">
          <a:blip r:embed="rId3">
            <a:alphaModFix/>
          </a:blip>
          <a:srcRect b="0" l="0" r="0" t="0"/>
          <a:stretch/>
        </p:blipFill>
        <p:spPr>
          <a:xfrm>
            <a:off x="2211459" y="528265"/>
            <a:ext cx="4242452" cy="4242452"/>
          </a:xfrm>
          <a:prstGeom prst="rect">
            <a:avLst/>
          </a:prstGeom>
          <a:noFill/>
          <a:ln>
            <a:noFill/>
          </a:ln>
        </p:spPr>
      </p:pic>
      <p:sp>
        <p:nvSpPr>
          <p:cNvPr id="370" name="Shape 370"/>
          <p:cNvSpPr/>
          <p:nvPr/>
        </p:nvSpPr>
        <p:spPr>
          <a:xfrm>
            <a:off x="278525" y="1280575"/>
            <a:ext cx="1834200" cy="13110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assembly using paired end reads</a:t>
            </a:r>
            <a:endParaRPr/>
          </a:p>
          <a:p>
            <a:pPr indent="0" lvl="0" marL="0" rtl="0">
              <a:spcBef>
                <a:spcPts val="0"/>
              </a:spcBef>
              <a:spcAft>
                <a:spcPts val="0"/>
              </a:spcAft>
              <a:buNone/>
            </a:pPr>
            <a:r>
              <a:rPr lang="en-US"/>
              <a:t>plus 2kb mate pairs plus 10kb mate pairs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Shape 375"/>
          <p:cNvPicPr preferRelativeResize="0"/>
          <p:nvPr/>
        </p:nvPicPr>
        <p:blipFill rotWithShape="1">
          <a:blip r:embed="rId3">
            <a:alphaModFix/>
          </a:blip>
          <a:srcRect b="0" l="0" r="0" t="0"/>
          <a:stretch/>
        </p:blipFill>
        <p:spPr>
          <a:xfrm>
            <a:off x="152400" y="1373550"/>
            <a:ext cx="8824699" cy="2839775"/>
          </a:xfrm>
          <a:prstGeom prst="rect">
            <a:avLst/>
          </a:prstGeom>
          <a:noFill/>
          <a:ln>
            <a:noFill/>
          </a:ln>
        </p:spPr>
      </p:pic>
      <p:sp>
        <p:nvSpPr>
          <p:cNvPr id="376" name="Shape 376"/>
          <p:cNvSpPr txBox="1"/>
          <p:nvPr/>
        </p:nvSpPr>
        <p:spPr>
          <a:xfrm>
            <a:off x="46800" y="7272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rgbClr val="000000"/>
                </a:solidFill>
                <a:latin typeface="Arial"/>
                <a:ea typeface="Arial"/>
                <a:cs typeface="Arial"/>
                <a:sym typeface="Arial"/>
              </a:rPr>
              <a:t>MAUVE Assembly Evaluation</a:t>
            </a:r>
            <a:endParaRPr b="0" sz="3600"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Shape 381"/>
          <p:cNvPicPr preferRelativeResize="0"/>
          <p:nvPr/>
        </p:nvPicPr>
        <p:blipFill rotWithShape="1">
          <a:blip r:embed="rId3">
            <a:alphaModFix/>
          </a:blip>
          <a:srcRect b="0" l="0" r="0" t="0"/>
          <a:stretch/>
        </p:blipFill>
        <p:spPr>
          <a:xfrm>
            <a:off x="247900" y="668650"/>
            <a:ext cx="8383074" cy="1643050"/>
          </a:xfrm>
          <a:prstGeom prst="rect">
            <a:avLst/>
          </a:prstGeom>
          <a:noFill/>
          <a:ln>
            <a:noFill/>
          </a:ln>
        </p:spPr>
      </p:pic>
      <p:sp>
        <p:nvSpPr>
          <p:cNvPr id="382" name="Shape 382"/>
          <p:cNvSpPr txBox="1"/>
          <p:nvPr/>
        </p:nvSpPr>
        <p:spPr>
          <a:xfrm>
            <a:off x="36175" y="-26553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rgbClr val="000000"/>
                </a:solidFill>
                <a:latin typeface="Arial"/>
                <a:ea typeface="Arial"/>
                <a:cs typeface="Arial"/>
                <a:sym typeface="Arial"/>
              </a:rPr>
              <a:t>n50 is not alwa</a:t>
            </a:r>
            <a:r>
              <a:rPr lang="en-US" sz="3600"/>
              <a:t>ys </a:t>
            </a:r>
            <a:r>
              <a:rPr b="0" lang="en-US" sz="3600" strike="noStrike">
                <a:solidFill>
                  <a:srgbClr val="000000"/>
                </a:solidFill>
                <a:latin typeface="Arial"/>
                <a:ea typeface="Arial"/>
                <a:cs typeface="Arial"/>
                <a:sym typeface="Arial"/>
              </a:rPr>
              <a:t>the Best Evaluation</a:t>
            </a:r>
            <a:endParaRPr b="0" sz="3600" strike="noStrike">
              <a:solidFill>
                <a:srgbClr val="000000"/>
              </a:solidFill>
              <a:latin typeface="Arial"/>
              <a:ea typeface="Arial"/>
              <a:cs typeface="Arial"/>
              <a:sym typeface="Arial"/>
            </a:endParaRPr>
          </a:p>
        </p:txBody>
      </p:sp>
      <p:sp>
        <p:nvSpPr>
          <p:cNvPr id="383" name="Shape 383"/>
          <p:cNvSpPr/>
          <p:nvPr/>
        </p:nvSpPr>
        <p:spPr>
          <a:xfrm>
            <a:off x="1655900" y="2008950"/>
            <a:ext cx="6012000" cy="3315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US"/>
              <a:t>n50: 1,830,792</a:t>
            </a:r>
            <a:r>
              <a:rPr lang="en-US"/>
              <a:t> one large </a:t>
            </a:r>
            <a:r>
              <a:rPr i="1" lang="en-US">
                <a:solidFill>
                  <a:schemeClr val="dk1"/>
                </a:solidFill>
              </a:rPr>
              <a:t>de novo </a:t>
            </a:r>
            <a:r>
              <a:rPr lang="en-US"/>
              <a:t>misassembled contig (pe reads only)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Shape 388"/>
          <p:cNvPicPr preferRelativeResize="0"/>
          <p:nvPr/>
        </p:nvPicPr>
        <p:blipFill rotWithShape="1">
          <a:blip r:embed="rId3">
            <a:alphaModFix/>
          </a:blip>
          <a:srcRect b="0" l="0" r="0" t="0"/>
          <a:stretch/>
        </p:blipFill>
        <p:spPr>
          <a:xfrm>
            <a:off x="247900" y="668650"/>
            <a:ext cx="8383074" cy="1643050"/>
          </a:xfrm>
          <a:prstGeom prst="rect">
            <a:avLst/>
          </a:prstGeom>
          <a:noFill/>
          <a:ln>
            <a:noFill/>
          </a:ln>
        </p:spPr>
      </p:pic>
      <p:sp>
        <p:nvSpPr>
          <p:cNvPr id="389" name="Shape 389"/>
          <p:cNvSpPr txBox="1"/>
          <p:nvPr/>
        </p:nvSpPr>
        <p:spPr>
          <a:xfrm>
            <a:off x="36175" y="-26553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rgbClr val="000000"/>
                </a:solidFill>
                <a:latin typeface="Arial"/>
                <a:ea typeface="Arial"/>
                <a:cs typeface="Arial"/>
                <a:sym typeface="Arial"/>
              </a:rPr>
              <a:t>n50 is not a</a:t>
            </a:r>
            <a:r>
              <a:rPr lang="en-US" sz="3600"/>
              <a:t>lways </a:t>
            </a:r>
            <a:r>
              <a:rPr b="0" lang="en-US" sz="3600" strike="noStrike">
                <a:solidFill>
                  <a:srgbClr val="000000"/>
                </a:solidFill>
                <a:latin typeface="Arial"/>
                <a:ea typeface="Arial"/>
                <a:cs typeface="Arial"/>
                <a:sym typeface="Arial"/>
              </a:rPr>
              <a:t>the Best Evaluation</a:t>
            </a:r>
            <a:endParaRPr b="0" sz="3600" strike="noStrike">
              <a:solidFill>
                <a:srgbClr val="000000"/>
              </a:solidFill>
              <a:latin typeface="Arial"/>
              <a:ea typeface="Arial"/>
              <a:cs typeface="Arial"/>
              <a:sym typeface="Arial"/>
            </a:endParaRPr>
          </a:p>
        </p:txBody>
      </p:sp>
      <p:pic>
        <p:nvPicPr>
          <p:cNvPr id="390" name="Shape 390"/>
          <p:cNvPicPr preferRelativeResize="0"/>
          <p:nvPr/>
        </p:nvPicPr>
        <p:blipFill rotWithShape="1">
          <a:blip r:embed="rId4">
            <a:alphaModFix/>
          </a:blip>
          <a:srcRect b="0" l="0" r="0" t="0"/>
          <a:stretch/>
        </p:blipFill>
        <p:spPr>
          <a:xfrm>
            <a:off x="247900" y="2545250"/>
            <a:ext cx="8383074" cy="2024825"/>
          </a:xfrm>
          <a:prstGeom prst="rect">
            <a:avLst/>
          </a:prstGeom>
          <a:noFill/>
          <a:ln>
            <a:noFill/>
          </a:ln>
        </p:spPr>
      </p:pic>
      <p:sp>
        <p:nvSpPr>
          <p:cNvPr id="391" name="Shape 391"/>
          <p:cNvSpPr/>
          <p:nvPr/>
        </p:nvSpPr>
        <p:spPr>
          <a:xfrm>
            <a:off x="1655900" y="2008950"/>
            <a:ext cx="6012000" cy="3315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n-US"/>
              <a:t>n50: 1,830,792</a:t>
            </a:r>
            <a:r>
              <a:rPr lang="en-US"/>
              <a:t> one large </a:t>
            </a:r>
            <a:r>
              <a:rPr i="1" lang="en-US">
                <a:solidFill>
                  <a:schemeClr val="dk1"/>
                </a:solidFill>
              </a:rPr>
              <a:t>de novo </a:t>
            </a:r>
            <a:r>
              <a:rPr lang="en-US"/>
              <a:t>misassembled contig (pe reads only)</a:t>
            </a:r>
            <a:endParaRPr/>
          </a:p>
        </p:txBody>
      </p:sp>
      <p:sp>
        <p:nvSpPr>
          <p:cNvPr id="392" name="Shape 392"/>
          <p:cNvSpPr/>
          <p:nvPr/>
        </p:nvSpPr>
        <p:spPr>
          <a:xfrm>
            <a:off x="1427300" y="4371150"/>
            <a:ext cx="6467100" cy="3315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US"/>
              <a:t>n50: 274,562</a:t>
            </a:r>
            <a:r>
              <a:rPr lang="en-US"/>
              <a:t>  many smaller better </a:t>
            </a:r>
            <a:r>
              <a:rPr i="1" lang="en-US"/>
              <a:t>de novo</a:t>
            </a:r>
            <a:r>
              <a:rPr lang="en-US"/>
              <a:t> assembled contigs </a:t>
            </a:r>
            <a:r>
              <a:rPr lang="en-US">
                <a:solidFill>
                  <a:schemeClr val="dk1"/>
                </a:solidFill>
              </a:rPr>
              <a:t>(pe reads only)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nvSpPr>
        <p:spPr>
          <a:xfrm>
            <a:off x="220625" y="1552475"/>
            <a:ext cx="4507500" cy="3063600"/>
          </a:xfrm>
          <a:prstGeom prst="rect">
            <a:avLst/>
          </a:prstGeom>
          <a:noFill/>
          <a:ln>
            <a:noFill/>
          </a:ln>
        </p:spPr>
        <p:txBody>
          <a:bodyPr anchorCtr="0" anchor="t" bIns="37425" lIns="74825" spcFirstLastPara="1" rIns="74825" wrap="square" tIns="37425">
            <a:noAutofit/>
          </a:bodyPr>
          <a:lstStyle/>
          <a:p>
            <a:pPr indent="-323850" lvl="0" marL="457200" marR="0" rtl="0" algn="l">
              <a:spcBef>
                <a:spcPts val="0"/>
              </a:spcBef>
              <a:spcAft>
                <a:spcPts val="0"/>
              </a:spcAft>
              <a:buSzPts val="1500"/>
              <a:buChar char="●"/>
            </a:pPr>
            <a:r>
              <a:rPr b="0" lang="en-US" sz="1500" strike="noStrike">
                <a:solidFill>
                  <a:srgbClr val="000000"/>
                </a:solidFill>
                <a:latin typeface="Arial"/>
                <a:ea typeface="Arial"/>
                <a:cs typeface="Arial"/>
                <a:sym typeface="Arial"/>
              </a:rPr>
              <a:t>Select #</a:t>
            </a:r>
            <a:r>
              <a:rPr lang="en-US" sz="1500"/>
              <a:t>6</a:t>
            </a:r>
            <a:r>
              <a:rPr b="0" lang="en-US" sz="1500" strike="noStrike">
                <a:solidFill>
                  <a:srgbClr val="000000"/>
                </a:solidFill>
                <a:latin typeface="Arial"/>
                <a:ea typeface="Arial"/>
                <a:cs typeface="Arial"/>
                <a:sym typeface="Arial"/>
              </a:rPr>
              <a:t> then </a:t>
            </a:r>
            <a:r>
              <a:rPr b="0" i="1" lang="en-US" sz="1500" strike="noStrike">
                <a:solidFill>
                  <a:srgbClr val="000000"/>
                </a:solidFill>
                <a:latin typeface="Arial"/>
                <a:ea typeface="Arial"/>
                <a:cs typeface="Arial"/>
                <a:sym typeface="Arial"/>
              </a:rPr>
              <a:t>de novo</a:t>
            </a:r>
            <a:r>
              <a:rPr b="0" lang="en-US" sz="1500" strike="noStrike">
                <a:solidFill>
                  <a:srgbClr val="000000"/>
                </a:solidFill>
                <a:latin typeface="Arial"/>
                <a:ea typeface="Arial"/>
                <a:cs typeface="Arial"/>
                <a:sym typeface="Arial"/>
              </a:rPr>
              <a:t> assembly</a:t>
            </a:r>
            <a:endParaRPr b="0" sz="1500" strike="noStrike">
              <a:solidFill>
                <a:srgbClr val="000000"/>
              </a:solidFill>
              <a:latin typeface="Arial"/>
              <a:ea typeface="Arial"/>
              <a:cs typeface="Arial"/>
              <a:sym typeface="Arial"/>
            </a:endParaRPr>
          </a:p>
          <a:p>
            <a:pPr indent="-323850" lvl="0" marL="457200" marR="0" rtl="0" algn="l">
              <a:spcBef>
                <a:spcPts val="0"/>
              </a:spcBef>
              <a:spcAft>
                <a:spcPts val="0"/>
              </a:spcAft>
              <a:buSzPts val="1500"/>
              <a:buChar char="●"/>
            </a:pPr>
            <a:r>
              <a:rPr lang="en-US" sz="1500"/>
              <a:t>Use</a:t>
            </a:r>
            <a:r>
              <a:rPr b="0" lang="en-US" sz="1500" strike="noStrike">
                <a:solidFill>
                  <a:srgbClr val="000000"/>
                </a:solidFill>
                <a:latin typeface="Arial"/>
                <a:ea typeface="Arial"/>
                <a:cs typeface="Arial"/>
                <a:sym typeface="Arial"/>
              </a:rPr>
              <a:t> the template</a:t>
            </a:r>
            <a:r>
              <a:rPr lang="en-US" sz="1500"/>
              <a:t> for spades_3.11.1</a:t>
            </a:r>
            <a:endParaRPr sz="1500"/>
          </a:p>
          <a:p>
            <a:pPr indent="-323850" lvl="0" marL="457200" marR="0" rtl="0" algn="l">
              <a:spcBef>
                <a:spcPts val="0"/>
              </a:spcBef>
              <a:spcAft>
                <a:spcPts val="0"/>
              </a:spcAft>
              <a:buSzPts val="1500"/>
              <a:buChar char="●"/>
            </a:pPr>
            <a:r>
              <a:rPr lang="en-US" sz="1500"/>
              <a:t>Save the template script to your pwd</a:t>
            </a:r>
            <a:endParaRPr sz="1500"/>
          </a:p>
          <a:p>
            <a:pPr indent="-323850" lvl="0" marL="457200" marR="0" rtl="0" algn="l">
              <a:spcBef>
                <a:spcPts val="0"/>
              </a:spcBef>
              <a:spcAft>
                <a:spcPts val="0"/>
              </a:spcAft>
              <a:buSzPts val="1500"/>
              <a:buChar char="●"/>
            </a:pPr>
            <a:r>
              <a:rPr lang="en-US" sz="1500"/>
              <a:t>Update the template script contents</a:t>
            </a:r>
            <a:endParaRPr sz="1500"/>
          </a:p>
          <a:p>
            <a:pPr indent="-323850" lvl="1" marL="914400" rtl="0">
              <a:spcBef>
                <a:spcPts val="0"/>
              </a:spcBef>
              <a:spcAft>
                <a:spcPts val="0"/>
              </a:spcAft>
              <a:buSzPts val="1500"/>
              <a:buChar char="○"/>
            </a:pPr>
            <a:r>
              <a:rPr b="1" lang="en-US" sz="1500" u="sng">
                <a:solidFill>
                  <a:schemeClr val="dk1"/>
                </a:solidFill>
              </a:rPr>
              <a:t>Change the paired end reads input files to the two paired end output files from your Trimmomatic job script</a:t>
            </a:r>
            <a:endParaRPr sz="1500" u="sng"/>
          </a:p>
          <a:p>
            <a:pPr indent="-323850" lvl="1" marL="914400" marR="0" rtl="0" algn="l">
              <a:spcBef>
                <a:spcPts val="0"/>
              </a:spcBef>
              <a:spcAft>
                <a:spcPts val="0"/>
              </a:spcAft>
              <a:buSzPts val="1500"/>
              <a:buChar char="○"/>
            </a:pPr>
            <a:r>
              <a:rPr lang="en-US" sz="1500"/>
              <a:t>edit outputs to your data directory</a:t>
            </a:r>
            <a:endParaRPr sz="1500"/>
          </a:p>
          <a:p>
            <a:pPr indent="-323850" lvl="2" marL="1371600" marR="0" rtl="0" algn="l">
              <a:spcBef>
                <a:spcPts val="0"/>
              </a:spcBef>
              <a:spcAft>
                <a:spcPts val="0"/>
              </a:spcAft>
              <a:buSzPts val="1500"/>
              <a:buChar char="■"/>
            </a:pPr>
            <a:r>
              <a:rPr lang="en-US" sz="1500"/>
              <a:t>stderr and stdout</a:t>
            </a:r>
            <a:endParaRPr sz="1500"/>
          </a:p>
          <a:p>
            <a:pPr indent="-323850" lvl="2" marL="1371600" marR="0" rtl="0" algn="l">
              <a:spcBef>
                <a:spcPts val="0"/>
              </a:spcBef>
              <a:spcAft>
                <a:spcPts val="0"/>
              </a:spcAft>
              <a:buSzPts val="1500"/>
              <a:buChar char="■"/>
            </a:pPr>
            <a:r>
              <a:rPr lang="en-US" sz="1500"/>
              <a:t>spades.py output_directory</a:t>
            </a:r>
            <a:endParaRPr b="1" sz="1500"/>
          </a:p>
          <a:p>
            <a:pPr indent="-323850" lvl="0" marL="457200" marR="0" rtl="0" algn="l">
              <a:spcBef>
                <a:spcPts val="0"/>
              </a:spcBef>
              <a:spcAft>
                <a:spcPts val="0"/>
              </a:spcAft>
              <a:buSzPts val="1500"/>
              <a:buChar char="●"/>
            </a:pPr>
            <a:r>
              <a:rPr lang="en-US" sz="1500"/>
              <a:t>Submit the template script to the scheduler</a:t>
            </a:r>
            <a:endParaRPr sz="1500"/>
          </a:p>
          <a:p>
            <a:pPr indent="-323850" lvl="1" marL="914400" marR="0" rtl="0" algn="l">
              <a:spcBef>
                <a:spcPts val="0"/>
              </a:spcBef>
              <a:spcAft>
                <a:spcPts val="0"/>
              </a:spcAft>
              <a:buSzPts val="1500"/>
              <a:buChar char="○"/>
            </a:pPr>
            <a:r>
              <a:rPr lang="en-US" sz="1500"/>
              <a:t>the assembly takes 10 hours</a:t>
            </a:r>
            <a:endParaRPr sz="1500"/>
          </a:p>
        </p:txBody>
      </p:sp>
      <p:sp>
        <p:nvSpPr>
          <p:cNvPr id="398" name="Shape 398"/>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700"/>
              <a:t>Genome Assembly</a:t>
            </a:r>
            <a:r>
              <a:rPr lang="en-US" sz="3700"/>
              <a:t> Exercise</a:t>
            </a:r>
            <a:r>
              <a:rPr b="0" lang="en-US" sz="3700" strike="noStrike">
                <a:solidFill>
                  <a:srgbClr val="000000"/>
                </a:solidFill>
                <a:latin typeface="Arial"/>
                <a:ea typeface="Arial"/>
                <a:cs typeface="Arial"/>
                <a:sym typeface="Arial"/>
              </a:rPr>
              <a:t> using GCATemplates on Ada</a:t>
            </a:r>
            <a:endParaRPr b="0" sz="3700" strike="noStrike">
              <a:solidFill>
                <a:srgbClr val="000000"/>
              </a:solidFill>
              <a:latin typeface="Arial"/>
              <a:ea typeface="Arial"/>
              <a:cs typeface="Arial"/>
              <a:sym typeface="Arial"/>
            </a:endParaRPr>
          </a:p>
        </p:txBody>
      </p:sp>
      <p:sp>
        <p:nvSpPr>
          <p:cNvPr id="399" name="Shape 399"/>
          <p:cNvSpPr/>
          <p:nvPr/>
        </p:nvSpPr>
        <p:spPr>
          <a:xfrm>
            <a:off x="246875" y="1155102"/>
            <a:ext cx="2952600" cy="3315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7425" lIns="74825" spcFirstLastPara="1" rIns="74825" wrap="square" tIns="37425">
            <a:noAutofit/>
          </a:bodyPr>
          <a:lstStyle/>
          <a:p>
            <a:pPr indent="0" lvl="0" marL="0" marR="0" rtl="0">
              <a:spcBef>
                <a:spcPts val="0"/>
              </a:spcBef>
              <a:spcAft>
                <a:spcPts val="0"/>
              </a:spcAft>
              <a:buNone/>
            </a:pPr>
            <a:r>
              <a:rPr lang="en-US" sz="1700">
                <a:latin typeface="Courier"/>
                <a:ea typeface="Courier"/>
                <a:cs typeface="Courier"/>
                <a:sym typeface="Courier"/>
              </a:rPr>
              <a:t> </a:t>
            </a:r>
            <a:r>
              <a:rPr b="0" lang="en-US" sz="1700" strike="noStrike">
                <a:solidFill>
                  <a:srgbClr val="000000"/>
                </a:solidFill>
                <a:latin typeface="Courier"/>
                <a:ea typeface="Courier"/>
                <a:cs typeface="Courier"/>
                <a:sym typeface="Courier"/>
              </a:rPr>
              <a:t>gcatemplates       </a:t>
            </a:r>
            <a:endParaRPr b="0" sz="1500" strike="noStrike">
              <a:solidFill>
                <a:srgbClr val="000000"/>
              </a:solidFill>
              <a:latin typeface="Arial"/>
              <a:ea typeface="Arial"/>
              <a:cs typeface="Arial"/>
              <a:sym typeface="Arial"/>
            </a:endParaRPr>
          </a:p>
        </p:txBody>
      </p:sp>
      <p:pic>
        <p:nvPicPr>
          <p:cNvPr id="400" name="Shape 400"/>
          <p:cNvPicPr preferRelativeResize="0"/>
          <p:nvPr/>
        </p:nvPicPr>
        <p:blipFill>
          <a:blip r:embed="rId3">
            <a:alphaModFix/>
          </a:blip>
          <a:stretch>
            <a:fillRect/>
          </a:stretch>
        </p:blipFill>
        <p:spPr>
          <a:xfrm>
            <a:off x="5032925" y="1232651"/>
            <a:ext cx="3679275" cy="3431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nvSpPr>
        <p:spPr>
          <a:xfrm>
            <a:off x="251350" y="1124650"/>
            <a:ext cx="8743200" cy="3441000"/>
          </a:xfrm>
          <a:prstGeom prst="rect">
            <a:avLst/>
          </a:prstGeom>
          <a:noFill/>
          <a:ln>
            <a:noFill/>
          </a:ln>
        </p:spPr>
        <p:txBody>
          <a:bodyPr anchorCtr="0" anchor="t" bIns="37425" lIns="74825" spcFirstLastPara="1" rIns="74825" wrap="square" tIns="37425">
            <a:noAutofit/>
          </a:bodyPr>
          <a:lstStyle/>
          <a:p>
            <a:pPr indent="-342900" lvl="0" marL="457200" marR="0" rtl="0" algn="l">
              <a:spcBef>
                <a:spcPts val="0"/>
              </a:spcBef>
              <a:spcAft>
                <a:spcPts val="0"/>
              </a:spcAft>
              <a:buSzPts val="1800"/>
              <a:buChar char="●"/>
            </a:pPr>
            <a:r>
              <a:rPr lang="en-US" sz="1800"/>
              <a:t>Make a copy of the run_spades_3.11.1_pe_2mp_ada.sh script renaming it accordingly</a:t>
            </a:r>
            <a:endParaRPr sz="1800"/>
          </a:p>
          <a:p>
            <a:pPr indent="-342900" lvl="1" marL="914400" marR="0" rtl="0" algn="l">
              <a:spcBef>
                <a:spcPts val="0"/>
              </a:spcBef>
              <a:spcAft>
                <a:spcPts val="0"/>
              </a:spcAft>
              <a:buSzPts val="1800"/>
              <a:buChar char="○"/>
            </a:pPr>
            <a:r>
              <a:rPr lang="en-US" sz="1800"/>
              <a:t>remove the 10kb library from the spades.py command</a:t>
            </a:r>
            <a:endParaRPr sz="1800"/>
          </a:p>
          <a:p>
            <a:pPr indent="-342900" lvl="1" marL="914400" marR="0" rtl="0" algn="l">
              <a:spcBef>
                <a:spcPts val="0"/>
              </a:spcBef>
              <a:spcAft>
                <a:spcPts val="0"/>
              </a:spcAft>
              <a:buSzPts val="1800"/>
              <a:buChar char="○"/>
            </a:pPr>
            <a:r>
              <a:rPr lang="en-US" sz="1800"/>
              <a:t>change the spades output directory and job name (#BSUB -J)</a:t>
            </a:r>
            <a:endParaRPr sz="1800"/>
          </a:p>
          <a:p>
            <a:pPr indent="-342900" lvl="1" marL="914400" marR="0" rtl="0" algn="l">
              <a:spcBef>
                <a:spcPts val="0"/>
              </a:spcBef>
              <a:spcAft>
                <a:spcPts val="0"/>
              </a:spcAft>
              <a:buSzPts val="1800"/>
              <a:buChar char="○"/>
            </a:pPr>
            <a:r>
              <a:rPr lang="en-US" sz="1800"/>
              <a:t>run the new job script</a:t>
            </a:r>
            <a:endParaRPr sz="1800"/>
          </a:p>
          <a:p>
            <a:pPr indent="-342900" lvl="1" marL="914400" marR="0" rtl="0" algn="l">
              <a:spcBef>
                <a:spcPts val="0"/>
              </a:spcBef>
              <a:spcAft>
                <a:spcPts val="0"/>
              </a:spcAft>
              <a:buSzPts val="1800"/>
              <a:buChar char="○"/>
            </a:pPr>
            <a:r>
              <a:rPr lang="en-US" sz="1800"/>
              <a:t>review the results during the next class period</a:t>
            </a:r>
            <a:endParaRPr sz="1800"/>
          </a:p>
          <a:p>
            <a:pPr indent="-342900" lvl="0" marL="457200" marR="0" rtl="0" algn="l">
              <a:spcBef>
                <a:spcPts val="0"/>
              </a:spcBef>
              <a:spcAft>
                <a:spcPts val="0"/>
              </a:spcAft>
              <a:buSzPts val="1800"/>
              <a:buChar char="●"/>
            </a:pPr>
            <a:r>
              <a:rPr lang="en-US" sz="1800"/>
              <a:t>Make a third copy </a:t>
            </a:r>
            <a:r>
              <a:rPr lang="en-US" sz="1800">
                <a:solidFill>
                  <a:schemeClr val="dk1"/>
                </a:solidFill>
              </a:rPr>
              <a:t>of the run_spades_3.11.1_pe_2mp_ada.sh script </a:t>
            </a:r>
            <a:endParaRPr sz="1800">
              <a:solidFill>
                <a:schemeClr val="dk1"/>
              </a:solidFill>
            </a:endParaRPr>
          </a:p>
          <a:p>
            <a:pPr indent="-342900" lvl="1" marL="914400" marR="0" rtl="0" algn="l">
              <a:spcBef>
                <a:spcPts val="0"/>
              </a:spcBef>
              <a:spcAft>
                <a:spcPts val="0"/>
              </a:spcAft>
              <a:buSzPts val="1800"/>
              <a:buChar char="○"/>
            </a:pPr>
            <a:r>
              <a:rPr lang="en-US" sz="1800"/>
              <a:t>remove both mate pair libraries from the spades.py command </a:t>
            </a:r>
            <a:endParaRPr sz="1800"/>
          </a:p>
          <a:p>
            <a:pPr indent="-342900" lvl="1" marL="914400" rtl="0">
              <a:spcBef>
                <a:spcPts val="0"/>
              </a:spcBef>
              <a:spcAft>
                <a:spcPts val="0"/>
              </a:spcAft>
              <a:buClr>
                <a:schemeClr val="dk1"/>
              </a:buClr>
              <a:buSzPts val="1800"/>
              <a:buChar char="○"/>
            </a:pPr>
            <a:r>
              <a:rPr lang="en-US" sz="1800">
                <a:solidFill>
                  <a:schemeClr val="dk1"/>
                </a:solidFill>
              </a:rPr>
              <a:t>change the spades output directory and job name (#BSUB -J)</a:t>
            </a:r>
            <a:endParaRPr sz="1800"/>
          </a:p>
          <a:p>
            <a:pPr indent="-342900" lvl="1" marL="914400" marR="0" rtl="0" algn="l">
              <a:spcBef>
                <a:spcPts val="0"/>
              </a:spcBef>
              <a:spcAft>
                <a:spcPts val="0"/>
              </a:spcAft>
              <a:buSzPts val="1800"/>
              <a:buChar char="○"/>
            </a:pPr>
            <a:r>
              <a:rPr lang="en-US" sz="1800"/>
              <a:t>run the new job script</a:t>
            </a:r>
            <a:endParaRPr sz="1800"/>
          </a:p>
          <a:p>
            <a:pPr indent="-342900" lvl="1" marL="914400" rtl="0">
              <a:spcBef>
                <a:spcPts val="0"/>
              </a:spcBef>
              <a:spcAft>
                <a:spcPts val="0"/>
              </a:spcAft>
              <a:buClr>
                <a:schemeClr val="dk1"/>
              </a:buClr>
              <a:buSzPts val="1800"/>
              <a:buChar char="○"/>
            </a:pPr>
            <a:r>
              <a:rPr lang="en-US" sz="1800">
                <a:solidFill>
                  <a:schemeClr val="dk1"/>
                </a:solidFill>
              </a:rPr>
              <a:t>review the results during the next class period</a:t>
            </a:r>
            <a:endParaRPr sz="1800"/>
          </a:p>
        </p:txBody>
      </p:sp>
      <p:sp>
        <p:nvSpPr>
          <p:cNvPr id="406" name="Shape 406"/>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700"/>
              <a:t>Genome Assembly Exercise</a:t>
            </a:r>
            <a:r>
              <a:rPr b="0" lang="en-US" sz="3700" strike="noStrike">
                <a:solidFill>
                  <a:srgbClr val="000000"/>
                </a:solidFill>
                <a:latin typeface="Arial"/>
                <a:ea typeface="Arial"/>
                <a:cs typeface="Arial"/>
                <a:sym typeface="Arial"/>
              </a:rPr>
              <a:t> using GCATemplates on Ada cont.</a:t>
            </a:r>
            <a:endParaRPr b="0" sz="3700"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nvSpPr>
        <p:spPr>
          <a:xfrm>
            <a:off x="251350" y="1124650"/>
            <a:ext cx="8743200" cy="3441000"/>
          </a:xfrm>
          <a:prstGeom prst="rect">
            <a:avLst/>
          </a:prstGeom>
          <a:noFill/>
          <a:ln>
            <a:noFill/>
          </a:ln>
        </p:spPr>
        <p:txBody>
          <a:bodyPr anchorCtr="0" anchor="t" bIns="37425" lIns="74825" spcFirstLastPara="1" rIns="74825" wrap="square" tIns="37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US" sz="1800"/>
              <a:t>Do this exercise once all three assembly jobs have finished</a:t>
            </a:r>
            <a:endParaRPr sz="1800"/>
          </a:p>
          <a:p>
            <a:pPr indent="-342900" lvl="0" marL="457200" marR="0" rtl="0" algn="l">
              <a:lnSpc>
                <a:spcPct val="100000"/>
              </a:lnSpc>
              <a:spcBef>
                <a:spcPts val="0"/>
              </a:spcBef>
              <a:spcAft>
                <a:spcPts val="0"/>
              </a:spcAft>
              <a:buSzPts val="1800"/>
              <a:buChar char="●"/>
            </a:pPr>
            <a:r>
              <a:rPr lang="en-US" sz="1800"/>
              <a:t>Go to the directory where your spades output directories are located</a:t>
            </a:r>
            <a:endParaRPr sz="1800"/>
          </a:p>
          <a:p>
            <a:pPr indent="-342900" lvl="0" marL="457200" rtl="0">
              <a:spcBef>
                <a:spcPts val="0"/>
              </a:spcBef>
              <a:spcAft>
                <a:spcPts val="0"/>
              </a:spcAft>
              <a:buClr>
                <a:schemeClr val="dk1"/>
              </a:buClr>
              <a:buSzPts val="1800"/>
              <a:buChar char="●"/>
            </a:pPr>
            <a:r>
              <a:rPr lang="en-US" sz="1800">
                <a:solidFill>
                  <a:schemeClr val="dk1"/>
                </a:solidFill>
              </a:rPr>
              <a:t>Compare three assemblies (longest scaffold, number of scaffolds, N50, etc.)</a:t>
            </a:r>
            <a:endParaRPr sz="1800">
              <a:solidFill>
                <a:schemeClr val="dk1"/>
              </a:solidFill>
            </a:endParaRPr>
          </a:p>
          <a:p>
            <a:pPr indent="-342900" lvl="1" marL="914400" rtl="0">
              <a:spcBef>
                <a:spcPts val="0"/>
              </a:spcBef>
              <a:spcAft>
                <a:spcPts val="0"/>
              </a:spcAft>
              <a:buClr>
                <a:schemeClr val="dk1"/>
              </a:buClr>
              <a:buSzPts val="1800"/>
              <a:buChar char="○"/>
            </a:pPr>
            <a:r>
              <a:rPr lang="en-US" sz="1800">
                <a:solidFill>
                  <a:schemeClr val="dk1"/>
                </a:solidFill>
              </a:rPr>
              <a:t>pe, mp2kb, mp10kb</a:t>
            </a:r>
            <a:endParaRPr sz="1800">
              <a:solidFill>
                <a:schemeClr val="dk1"/>
              </a:solidFill>
            </a:endParaRPr>
          </a:p>
          <a:p>
            <a:pPr indent="-342900" lvl="1" marL="914400" rtl="0">
              <a:spcBef>
                <a:spcPts val="0"/>
              </a:spcBef>
              <a:spcAft>
                <a:spcPts val="0"/>
              </a:spcAft>
              <a:buClr>
                <a:schemeClr val="dk1"/>
              </a:buClr>
              <a:buSzPts val="1800"/>
              <a:buChar char="○"/>
            </a:pPr>
            <a:r>
              <a:rPr lang="en-US" sz="1800">
                <a:solidFill>
                  <a:schemeClr val="dk1"/>
                </a:solidFill>
              </a:rPr>
              <a:t>pe, mp2kb</a:t>
            </a:r>
            <a:endParaRPr sz="1800">
              <a:solidFill>
                <a:schemeClr val="dk1"/>
              </a:solidFill>
            </a:endParaRPr>
          </a:p>
          <a:p>
            <a:pPr indent="-342900" lvl="1" marL="914400" rtl="0">
              <a:spcBef>
                <a:spcPts val="0"/>
              </a:spcBef>
              <a:spcAft>
                <a:spcPts val="0"/>
              </a:spcAft>
              <a:buClr>
                <a:schemeClr val="dk1"/>
              </a:buClr>
              <a:buSzPts val="1800"/>
              <a:buChar char="○"/>
            </a:pPr>
            <a:r>
              <a:rPr lang="en-US" sz="1800">
                <a:solidFill>
                  <a:schemeClr val="dk1"/>
                </a:solidFill>
              </a:rPr>
              <a:t>pe</a:t>
            </a:r>
            <a:endParaRPr sz="1800"/>
          </a:p>
        </p:txBody>
      </p:sp>
      <p:sp>
        <p:nvSpPr>
          <p:cNvPr id="412" name="Shape 412"/>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700"/>
              <a:t>Review Statistics for Three Assemblies</a:t>
            </a:r>
            <a:endParaRPr b="0" sz="3700" strike="noStrike">
              <a:solidFill>
                <a:srgbClr val="000000"/>
              </a:solidFill>
              <a:latin typeface="Arial"/>
              <a:ea typeface="Arial"/>
              <a:cs typeface="Arial"/>
              <a:sym typeface="Arial"/>
            </a:endParaRPr>
          </a:p>
        </p:txBody>
      </p:sp>
      <p:sp>
        <p:nvSpPr>
          <p:cNvPr id="413" name="Shape 413"/>
          <p:cNvSpPr/>
          <p:nvPr/>
        </p:nvSpPr>
        <p:spPr>
          <a:xfrm>
            <a:off x="709408" y="3136600"/>
            <a:ext cx="5452800" cy="3315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7425" lIns="74825" spcFirstLastPara="1" rIns="74825" wrap="square" tIns="37425">
            <a:noAutofit/>
          </a:bodyPr>
          <a:lstStyle/>
          <a:p>
            <a:pPr indent="0" lvl="0" marL="0" marR="0" rtl="0">
              <a:spcBef>
                <a:spcPts val="0"/>
              </a:spcBef>
              <a:spcAft>
                <a:spcPts val="0"/>
              </a:spcAft>
              <a:buNone/>
            </a:pPr>
            <a:r>
              <a:rPr lang="en-US" sz="1700">
                <a:latin typeface="Courier"/>
                <a:ea typeface="Courier"/>
                <a:cs typeface="Courier"/>
                <a:sym typeface="Courier"/>
              </a:rPr>
              <a:t> module load GCAT</a:t>
            </a:r>
            <a:r>
              <a:rPr b="0" lang="en-US" sz="1700" strike="noStrike">
                <a:solidFill>
                  <a:srgbClr val="000000"/>
                </a:solidFill>
                <a:latin typeface="Courier"/>
                <a:ea typeface="Courier"/>
                <a:cs typeface="Courier"/>
                <a:sym typeface="Courier"/>
              </a:rPr>
              <a:t>emplates       </a:t>
            </a:r>
            <a:endParaRPr b="0" sz="1500" strike="noStrike">
              <a:solidFill>
                <a:srgbClr val="000000"/>
              </a:solidFill>
              <a:latin typeface="Arial"/>
              <a:ea typeface="Arial"/>
              <a:cs typeface="Arial"/>
              <a:sym typeface="Arial"/>
            </a:endParaRPr>
          </a:p>
        </p:txBody>
      </p:sp>
      <p:sp>
        <p:nvSpPr>
          <p:cNvPr id="414" name="Shape 414"/>
          <p:cNvSpPr/>
          <p:nvPr/>
        </p:nvSpPr>
        <p:spPr>
          <a:xfrm>
            <a:off x="704075" y="3593500"/>
            <a:ext cx="8007600" cy="3315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7425" lIns="74825" spcFirstLastPara="1" rIns="74825" wrap="square" tIns="37425">
            <a:noAutofit/>
          </a:bodyPr>
          <a:lstStyle/>
          <a:p>
            <a:pPr indent="0" lvl="0" marL="0" marR="0" rtl="0">
              <a:spcBef>
                <a:spcPts val="0"/>
              </a:spcBef>
              <a:spcAft>
                <a:spcPts val="0"/>
              </a:spcAft>
              <a:buNone/>
            </a:pPr>
            <a:r>
              <a:rPr lang="en-US">
                <a:latin typeface="Courier"/>
                <a:ea typeface="Courier"/>
                <a:cs typeface="Courier"/>
                <a:sym typeface="Courier"/>
              </a:rPr>
              <a:t> assemblathon_stats.pl build_DR34_pe_mp2kb_mp10kb/scaffolds.fasta</a:t>
            </a:r>
            <a:r>
              <a:rPr b="0" lang="en-US" strike="noStrike">
                <a:solidFill>
                  <a:srgbClr val="000000"/>
                </a:solidFill>
                <a:latin typeface="Courier"/>
                <a:ea typeface="Courier"/>
                <a:cs typeface="Courier"/>
                <a:sym typeface="Courier"/>
              </a:rPr>
              <a:t>      </a:t>
            </a:r>
            <a:endParaRPr b="0" strike="noStrike">
              <a:solidFill>
                <a:srgbClr val="000000"/>
              </a:solidFill>
              <a:latin typeface="Arial"/>
              <a:ea typeface="Arial"/>
              <a:cs typeface="Arial"/>
              <a:sym typeface="Arial"/>
            </a:endParaRPr>
          </a:p>
        </p:txBody>
      </p:sp>
      <p:sp>
        <p:nvSpPr>
          <p:cNvPr id="415" name="Shape 415"/>
          <p:cNvSpPr/>
          <p:nvPr/>
        </p:nvSpPr>
        <p:spPr>
          <a:xfrm>
            <a:off x="704075" y="3974500"/>
            <a:ext cx="8007600" cy="3315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7425" lIns="74825" spcFirstLastPara="1" rIns="74825" wrap="square" tIns="37425">
            <a:noAutofit/>
          </a:bodyPr>
          <a:lstStyle/>
          <a:p>
            <a:pPr indent="0" lvl="0" marL="0" marR="0" rtl="0">
              <a:spcBef>
                <a:spcPts val="0"/>
              </a:spcBef>
              <a:spcAft>
                <a:spcPts val="0"/>
              </a:spcAft>
              <a:buNone/>
            </a:pPr>
            <a:r>
              <a:rPr lang="en-US">
                <a:latin typeface="Courier"/>
                <a:ea typeface="Courier"/>
                <a:cs typeface="Courier"/>
                <a:sym typeface="Courier"/>
              </a:rPr>
              <a:t> assemblathon_stats.pl build_DR34_pe_mp2kb/scaffolds.fasta</a:t>
            </a:r>
            <a:r>
              <a:rPr b="0" lang="en-US" strike="noStrike">
                <a:solidFill>
                  <a:srgbClr val="000000"/>
                </a:solidFill>
                <a:latin typeface="Courier"/>
                <a:ea typeface="Courier"/>
                <a:cs typeface="Courier"/>
                <a:sym typeface="Courier"/>
              </a:rPr>
              <a:t>      </a:t>
            </a:r>
            <a:endParaRPr b="0" strike="noStrike">
              <a:solidFill>
                <a:srgbClr val="000000"/>
              </a:solidFill>
              <a:latin typeface="Arial"/>
              <a:ea typeface="Arial"/>
              <a:cs typeface="Arial"/>
              <a:sym typeface="Arial"/>
            </a:endParaRPr>
          </a:p>
        </p:txBody>
      </p:sp>
      <p:sp>
        <p:nvSpPr>
          <p:cNvPr id="416" name="Shape 416"/>
          <p:cNvSpPr/>
          <p:nvPr/>
        </p:nvSpPr>
        <p:spPr>
          <a:xfrm>
            <a:off x="704075" y="4355500"/>
            <a:ext cx="8007600" cy="3315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7425" lIns="74825" spcFirstLastPara="1" rIns="74825" wrap="square" tIns="37425">
            <a:noAutofit/>
          </a:bodyPr>
          <a:lstStyle/>
          <a:p>
            <a:pPr indent="0" lvl="0" marL="0" marR="0" rtl="0">
              <a:spcBef>
                <a:spcPts val="0"/>
              </a:spcBef>
              <a:spcAft>
                <a:spcPts val="0"/>
              </a:spcAft>
              <a:buNone/>
            </a:pPr>
            <a:r>
              <a:rPr lang="en-US">
                <a:latin typeface="Courier"/>
                <a:ea typeface="Courier"/>
                <a:cs typeface="Courier"/>
                <a:sym typeface="Courier"/>
              </a:rPr>
              <a:t> assemblathon_stats.pl build_DR34_pe/scaffolds.fasta</a:t>
            </a:r>
            <a:r>
              <a:rPr b="0" lang="en-US" strike="noStrike">
                <a:solidFill>
                  <a:srgbClr val="000000"/>
                </a:solidFill>
                <a:latin typeface="Courier"/>
                <a:ea typeface="Courier"/>
                <a:cs typeface="Courier"/>
                <a:sym typeface="Courier"/>
              </a:rPr>
              <a:t>      </a:t>
            </a:r>
            <a:endParaRPr b="0"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nvSpPr>
        <p:spPr>
          <a:xfrm>
            <a:off x="335950" y="1243450"/>
            <a:ext cx="8349600" cy="3063600"/>
          </a:xfrm>
          <a:prstGeom prst="rect">
            <a:avLst/>
          </a:prstGeom>
          <a:noFill/>
          <a:ln>
            <a:noFill/>
          </a:ln>
        </p:spPr>
        <p:txBody>
          <a:bodyPr anchorCtr="0" anchor="t" bIns="37425" lIns="74825" spcFirstLastPara="1" rIns="74825" wrap="square" tIns="37425">
            <a:noAutofit/>
          </a:bodyPr>
          <a:lstStyle/>
          <a:p>
            <a:pPr indent="-346859" lvl="0" marL="431999" rtl="0">
              <a:spcBef>
                <a:spcPts val="0"/>
              </a:spcBef>
              <a:spcAft>
                <a:spcPts val="0"/>
              </a:spcAft>
              <a:buClr>
                <a:schemeClr val="dk1"/>
              </a:buClr>
              <a:buSzPts val="1800"/>
              <a:buFont typeface="Noto Sans Symbols"/>
              <a:buChar char="●"/>
            </a:pPr>
            <a:r>
              <a:rPr lang="en-US" sz="1800">
                <a:solidFill>
                  <a:schemeClr val="dk1"/>
                </a:solidFill>
              </a:rPr>
              <a:t>The completeness of a genome can be estimated by using a set of highly conserved genes that are common to specific taxonomic groups</a:t>
            </a:r>
            <a:endParaRPr sz="1800">
              <a:solidFill>
                <a:schemeClr val="dk1"/>
              </a:solidFill>
            </a:endParaRPr>
          </a:p>
          <a:p>
            <a:pPr indent="-304949" lvl="1" marL="864000" rtl="0">
              <a:spcBef>
                <a:spcPts val="0"/>
              </a:spcBef>
              <a:spcAft>
                <a:spcPts val="0"/>
              </a:spcAft>
              <a:buClr>
                <a:schemeClr val="dk1"/>
              </a:buClr>
              <a:buSzPts val="1800"/>
              <a:buFont typeface="Noto Sans Symbols"/>
              <a:buChar char="−"/>
            </a:pPr>
            <a:r>
              <a:rPr b="1" lang="en-US" sz="1800">
                <a:solidFill>
                  <a:schemeClr val="dk1"/>
                </a:solidFill>
              </a:rPr>
              <a:t>BUSCO </a:t>
            </a:r>
            <a:r>
              <a:rPr lang="en-US" sz="1800">
                <a:solidFill>
                  <a:schemeClr val="dk1"/>
                </a:solidFill>
              </a:rPr>
              <a:t>– uses single-copy genes to access genome assembly and annotation completeness</a:t>
            </a:r>
            <a:endParaRPr sz="1800">
              <a:solidFill>
                <a:schemeClr val="dk1"/>
              </a:solidFill>
            </a:endParaRPr>
          </a:p>
          <a:p>
            <a:pPr indent="-333719" lvl="2" marL="1295999" rtl="0">
              <a:spcBef>
                <a:spcPts val="0"/>
              </a:spcBef>
              <a:spcAft>
                <a:spcPts val="0"/>
              </a:spcAft>
              <a:buClr>
                <a:schemeClr val="dk1"/>
              </a:buClr>
              <a:buSzPts val="1800"/>
              <a:buFont typeface="Noto Sans Symbols"/>
              <a:buChar char="●"/>
            </a:pPr>
            <a:r>
              <a:rPr lang="en-US" sz="1800">
                <a:solidFill>
                  <a:schemeClr val="dk1"/>
                </a:solidFill>
              </a:rPr>
              <a:t> evaluates % complete 'BUSCOs', % fragmented, % missing</a:t>
            </a:r>
            <a:endParaRPr sz="1800">
              <a:solidFill>
                <a:schemeClr val="dk1"/>
              </a:solidFill>
            </a:endParaRPr>
          </a:p>
          <a:p>
            <a:pPr indent="-304949" lvl="1" marL="864000" rtl="0">
              <a:spcBef>
                <a:spcPts val="0"/>
              </a:spcBef>
              <a:spcAft>
                <a:spcPts val="0"/>
              </a:spcAft>
              <a:buClr>
                <a:schemeClr val="dk1"/>
              </a:buClr>
              <a:buSzPts val="1800"/>
              <a:buFont typeface="Noto Sans Symbols"/>
              <a:buChar char="−"/>
            </a:pPr>
            <a:r>
              <a:rPr lang="en-US" sz="1800">
                <a:solidFill>
                  <a:schemeClr val="dk1"/>
                </a:solidFill>
              </a:rPr>
              <a:t>CEGMA – Core Eukaryotic Gene Mapping Approach: accesses a genome assembly for a small set of highly conserved genes.</a:t>
            </a:r>
            <a:endParaRPr sz="1800">
              <a:solidFill>
                <a:schemeClr val="dk1"/>
              </a:solidFill>
            </a:endParaRPr>
          </a:p>
          <a:p>
            <a:pPr indent="-333719" lvl="2" marL="1295999" rtl="0">
              <a:spcBef>
                <a:spcPts val="0"/>
              </a:spcBef>
              <a:spcAft>
                <a:spcPts val="0"/>
              </a:spcAft>
              <a:buClr>
                <a:schemeClr val="dk1"/>
              </a:buClr>
              <a:buSzPts val="1800"/>
              <a:buFont typeface="Noto Sans Symbols"/>
              <a:buChar char="●"/>
            </a:pPr>
            <a:r>
              <a:rPr lang="en-US" sz="1800">
                <a:solidFill>
                  <a:schemeClr val="dk1"/>
                </a:solidFill>
              </a:rPr>
              <a:t>Currently no further development planned</a:t>
            </a:r>
            <a:endParaRPr sz="1800"/>
          </a:p>
        </p:txBody>
      </p:sp>
      <p:sp>
        <p:nvSpPr>
          <p:cNvPr id="422" name="Shape 422"/>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700"/>
              <a:t>Genome Assembly Assessment</a:t>
            </a:r>
            <a:endParaRPr b="0" sz="3700"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nvSpPr>
        <p:spPr>
          <a:xfrm>
            <a:off x="220625" y="1552475"/>
            <a:ext cx="4507500" cy="3063600"/>
          </a:xfrm>
          <a:prstGeom prst="rect">
            <a:avLst/>
          </a:prstGeom>
          <a:noFill/>
          <a:ln>
            <a:noFill/>
          </a:ln>
        </p:spPr>
        <p:txBody>
          <a:bodyPr anchorCtr="0" anchor="t" bIns="37425" lIns="74825" spcFirstLastPara="1" rIns="74825" wrap="square" tIns="37425">
            <a:noAutofit/>
          </a:bodyPr>
          <a:lstStyle/>
          <a:p>
            <a:pPr indent="-323850" lvl="0" marL="457200" marR="0" rtl="0" algn="l">
              <a:spcBef>
                <a:spcPts val="0"/>
              </a:spcBef>
              <a:spcAft>
                <a:spcPts val="0"/>
              </a:spcAft>
              <a:buSzPts val="1500"/>
              <a:buChar char="●"/>
            </a:pPr>
            <a:r>
              <a:rPr b="0" lang="en-US" sz="1500" strike="noStrike">
                <a:solidFill>
                  <a:srgbClr val="000000"/>
                </a:solidFill>
                <a:latin typeface="Arial"/>
                <a:ea typeface="Arial"/>
                <a:cs typeface="Arial"/>
                <a:sym typeface="Arial"/>
              </a:rPr>
              <a:t>Select #</a:t>
            </a:r>
            <a:r>
              <a:rPr lang="en-US" sz="1500"/>
              <a:t>6</a:t>
            </a:r>
            <a:r>
              <a:rPr b="0" lang="en-US" sz="1500" strike="noStrike">
                <a:solidFill>
                  <a:srgbClr val="000000"/>
                </a:solidFill>
                <a:latin typeface="Arial"/>
                <a:ea typeface="Arial"/>
                <a:cs typeface="Arial"/>
                <a:sym typeface="Arial"/>
              </a:rPr>
              <a:t> then </a:t>
            </a:r>
            <a:r>
              <a:rPr b="0" i="1" lang="en-US" sz="1500" strike="noStrike">
                <a:solidFill>
                  <a:srgbClr val="000000"/>
                </a:solidFill>
                <a:latin typeface="Arial"/>
                <a:ea typeface="Arial"/>
                <a:cs typeface="Arial"/>
                <a:sym typeface="Arial"/>
              </a:rPr>
              <a:t>de novo</a:t>
            </a:r>
            <a:r>
              <a:rPr b="0" lang="en-US" sz="1500" strike="noStrike">
                <a:solidFill>
                  <a:srgbClr val="000000"/>
                </a:solidFill>
                <a:latin typeface="Arial"/>
                <a:ea typeface="Arial"/>
                <a:cs typeface="Arial"/>
                <a:sym typeface="Arial"/>
              </a:rPr>
              <a:t> assembly</a:t>
            </a:r>
            <a:endParaRPr b="0" sz="1500" strike="noStrike">
              <a:solidFill>
                <a:srgbClr val="000000"/>
              </a:solidFill>
              <a:latin typeface="Arial"/>
              <a:ea typeface="Arial"/>
              <a:cs typeface="Arial"/>
              <a:sym typeface="Arial"/>
            </a:endParaRPr>
          </a:p>
          <a:p>
            <a:pPr indent="-323850" lvl="0" marL="457200" rtl="0">
              <a:spcBef>
                <a:spcPts val="0"/>
              </a:spcBef>
              <a:spcAft>
                <a:spcPts val="0"/>
              </a:spcAft>
              <a:buSzPts val="1500"/>
              <a:buChar char="●"/>
            </a:pPr>
            <a:r>
              <a:rPr lang="en-US" sz="1500">
                <a:solidFill>
                  <a:schemeClr val="dk1"/>
                </a:solidFill>
              </a:rPr>
              <a:t>select gene modeling/prediction/annotation</a:t>
            </a:r>
            <a:endParaRPr sz="1500"/>
          </a:p>
          <a:p>
            <a:pPr indent="-323850" lvl="0" marL="457200" marR="0" rtl="0" algn="l">
              <a:spcBef>
                <a:spcPts val="0"/>
              </a:spcBef>
              <a:spcAft>
                <a:spcPts val="0"/>
              </a:spcAft>
              <a:buSzPts val="1500"/>
              <a:buChar char="●"/>
            </a:pPr>
            <a:r>
              <a:rPr lang="en-US" sz="1500"/>
              <a:t>Use the template for BUSCO</a:t>
            </a:r>
            <a:endParaRPr sz="1500"/>
          </a:p>
          <a:p>
            <a:pPr indent="-323850" lvl="0" marL="457200" marR="0" rtl="0" algn="l">
              <a:spcBef>
                <a:spcPts val="0"/>
              </a:spcBef>
              <a:spcAft>
                <a:spcPts val="0"/>
              </a:spcAft>
              <a:buSzPts val="1500"/>
              <a:buChar char="●"/>
            </a:pPr>
            <a:r>
              <a:rPr lang="en-US" sz="1500"/>
              <a:t>Save the template script to your pwd</a:t>
            </a:r>
            <a:endParaRPr sz="1500"/>
          </a:p>
          <a:p>
            <a:pPr indent="-323850" lvl="0" marL="457200" marR="0" rtl="0" algn="l">
              <a:spcBef>
                <a:spcPts val="0"/>
              </a:spcBef>
              <a:spcAft>
                <a:spcPts val="0"/>
              </a:spcAft>
              <a:buSzPts val="1500"/>
              <a:buChar char="●"/>
            </a:pPr>
            <a:r>
              <a:rPr lang="en-US" sz="1500"/>
              <a:t>Update the template script contents</a:t>
            </a:r>
            <a:endParaRPr sz="1500"/>
          </a:p>
          <a:p>
            <a:pPr indent="-323850" lvl="1" marL="914400" marR="0" rtl="0" algn="l">
              <a:spcBef>
                <a:spcPts val="0"/>
              </a:spcBef>
              <a:spcAft>
                <a:spcPts val="0"/>
              </a:spcAft>
              <a:buSzPts val="1500"/>
              <a:buChar char="○"/>
            </a:pPr>
            <a:r>
              <a:rPr lang="en-US" sz="1500"/>
              <a:t>edit outputs to your data directory</a:t>
            </a:r>
            <a:endParaRPr sz="1500"/>
          </a:p>
          <a:p>
            <a:pPr indent="-323850" lvl="2" marL="1371600" marR="0" rtl="0" algn="l">
              <a:spcBef>
                <a:spcPts val="0"/>
              </a:spcBef>
              <a:spcAft>
                <a:spcPts val="0"/>
              </a:spcAft>
              <a:buSzPts val="1500"/>
              <a:buChar char="■"/>
            </a:pPr>
            <a:r>
              <a:rPr lang="en-US" sz="1500"/>
              <a:t>stderr and stdout</a:t>
            </a:r>
            <a:endParaRPr sz="1500"/>
          </a:p>
          <a:p>
            <a:pPr indent="-323850" lvl="2" marL="1371600" marR="0" rtl="0" algn="l">
              <a:spcBef>
                <a:spcPts val="0"/>
              </a:spcBef>
              <a:spcAft>
                <a:spcPts val="0"/>
              </a:spcAft>
              <a:buSzPts val="1500"/>
              <a:buChar char="■"/>
            </a:pPr>
            <a:r>
              <a:rPr lang="en-US" sz="1500"/>
              <a:t>BUSCO output_directory</a:t>
            </a:r>
            <a:endParaRPr b="1" sz="1500"/>
          </a:p>
          <a:p>
            <a:pPr indent="-323850" lvl="0" marL="457200" marR="0" rtl="0" algn="l">
              <a:spcBef>
                <a:spcPts val="0"/>
              </a:spcBef>
              <a:spcAft>
                <a:spcPts val="0"/>
              </a:spcAft>
              <a:buSzPts val="1500"/>
              <a:buChar char="●"/>
            </a:pPr>
            <a:r>
              <a:rPr lang="en-US" sz="1500"/>
              <a:t>Submit the template script to the scheduler</a:t>
            </a:r>
            <a:endParaRPr sz="1500"/>
          </a:p>
          <a:p>
            <a:pPr indent="0" lvl="0" marL="0" marR="0" rtl="0" algn="l">
              <a:spcBef>
                <a:spcPts val="0"/>
              </a:spcBef>
              <a:spcAft>
                <a:spcPts val="0"/>
              </a:spcAft>
              <a:buNone/>
            </a:pPr>
            <a:r>
              <a:t/>
            </a:r>
            <a:endParaRPr sz="1500"/>
          </a:p>
        </p:txBody>
      </p:sp>
      <p:sp>
        <p:nvSpPr>
          <p:cNvPr id="428" name="Shape 428"/>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700"/>
              <a:t>Genome Assembly Assessment</a:t>
            </a:r>
            <a:endParaRPr b="0" sz="3700" strike="noStrike">
              <a:solidFill>
                <a:srgbClr val="000000"/>
              </a:solidFill>
              <a:latin typeface="Arial"/>
              <a:ea typeface="Arial"/>
              <a:cs typeface="Arial"/>
              <a:sym typeface="Arial"/>
            </a:endParaRPr>
          </a:p>
        </p:txBody>
      </p:sp>
      <p:sp>
        <p:nvSpPr>
          <p:cNvPr id="429" name="Shape 429"/>
          <p:cNvSpPr/>
          <p:nvPr/>
        </p:nvSpPr>
        <p:spPr>
          <a:xfrm>
            <a:off x="246875" y="1155102"/>
            <a:ext cx="2952600" cy="3315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7425" lIns="74825" spcFirstLastPara="1" rIns="74825" wrap="square" tIns="37425">
            <a:noAutofit/>
          </a:bodyPr>
          <a:lstStyle/>
          <a:p>
            <a:pPr indent="0" lvl="0" marL="0" marR="0" rtl="0">
              <a:spcBef>
                <a:spcPts val="0"/>
              </a:spcBef>
              <a:spcAft>
                <a:spcPts val="0"/>
              </a:spcAft>
              <a:buNone/>
            </a:pPr>
            <a:r>
              <a:rPr lang="en-US" sz="1700">
                <a:latin typeface="Courier"/>
                <a:ea typeface="Courier"/>
                <a:cs typeface="Courier"/>
                <a:sym typeface="Courier"/>
              </a:rPr>
              <a:t> </a:t>
            </a:r>
            <a:r>
              <a:rPr b="0" lang="en-US" sz="1700" strike="noStrike">
                <a:solidFill>
                  <a:srgbClr val="000000"/>
                </a:solidFill>
                <a:latin typeface="Courier"/>
                <a:ea typeface="Courier"/>
                <a:cs typeface="Courier"/>
                <a:sym typeface="Courier"/>
              </a:rPr>
              <a:t>gcatemplates       </a:t>
            </a:r>
            <a:endParaRPr b="0" sz="1500" strike="noStrike">
              <a:solidFill>
                <a:srgbClr val="000000"/>
              </a:solidFill>
              <a:latin typeface="Arial"/>
              <a:ea typeface="Arial"/>
              <a:cs typeface="Arial"/>
              <a:sym typeface="Arial"/>
            </a:endParaRPr>
          </a:p>
        </p:txBody>
      </p:sp>
      <p:pic>
        <p:nvPicPr>
          <p:cNvPr id="430" name="Shape 430"/>
          <p:cNvPicPr preferRelativeResize="0"/>
          <p:nvPr/>
        </p:nvPicPr>
        <p:blipFill>
          <a:blip r:embed="rId3">
            <a:alphaModFix/>
          </a:blip>
          <a:stretch>
            <a:fillRect/>
          </a:stretch>
        </p:blipFill>
        <p:spPr>
          <a:xfrm>
            <a:off x="5032925" y="1232651"/>
            <a:ext cx="3679275" cy="3431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456845" y="204769"/>
            <a:ext cx="8228700" cy="8589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US" sz="3000"/>
              <a:t>Genome Assemblers Assemble using k-mers</a:t>
            </a:r>
            <a:endParaRPr sz="3000"/>
          </a:p>
        </p:txBody>
      </p:sp>
      <p:sp>
        <p:nvSpPr>
          <p:cNvPr id="172" name="Shape 172"/>
          <p:cNvSpPr txBox="1"/>
          <p:nvPr/>
        </p:nvSpPr>
        <p:spPr>
          <a:xfrm>
            <a:off x="4710800" y="1170400"/>
            <a:ext cx="3912900" cy="294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US">
                <a:latin typeface="Courier"/>
                <a:ea typeface="Courier"/>
                <a:cs typeface="Courier"/>
                <a:sym typeface="Courier"/>
              </a:rPr>
              <a:t>GATTACGTACGTATCGTACGTA</a:t>
            </a:r>
            <a:endParaRPr b="1">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GATTACGTACG</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ATTACGTACGT</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TTACGTACGTA</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TACGTACGTAT</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ACGTACGTATC</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CGTACGTATCG</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GTACGTATCGT</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TACGTATCGTA</a:t>
            </a:r>
            <a:endParaRPr>
              <a:latin typeface="Courier"/>
              <a:ea typeface="Courier"/>
              <a:cs typeface="Courier"/>
              <a:sym typeface="Courier"/>
            </a:endParaRPr>
          </a:p>
          <a:p>
            <a:pPr indent="0" lvl="0" marL="0">
              <a:spcBef>
                <a:spcPts val="0"/>
              </a:spcBef>
              <a:spcAft>
                <a:spcPts val="0"/>
              </a:spcAft>
              <a:buNone/>
            </a:pPr>
            <a:r>
              <a:rPr lang="en-US">
                <a:latin typeface="Courier"/>
                <a:ea typeface="Courier"/>
                <a:cs typeface="Courier"/>
                <a:sym typeface="Courier"/>
              </a:rPr>
              <a:t>    	    ACGTATCGTAC</a:t>
            </a:r>
            <a:endParaRPr>
              <a:latin typeface="Courier"/>
              <a:ea typeface="Courier"/>
              <a:cs typeface="Courier"/>
              <a:sym typeface="Courier"/>
            </a:endParaRPr>
          </a:p>
          <a:p>
            <a:pPr indent="457200" lvl="0" marL="457200">
              <a:spcBef>
                <a:spcPts val="0"/>
              </a:spcBef>
              <a:spcAft>
                <a:spcPts val="0"/>
              </a:spcAft>
              <a:buClr>
                <a:schemeClr val="dk1"/>
              </a:buClr>
              <a:buSzPts val="1100"/>
              <a:buFont typeface="Arial"/>
              <a:buNone/>
            </a:pPr>
            <a:r>
              <a:rPr lang="en-US">
                <a:latin typeface="Courier"/>
                <a:ea typeface="Courier"/>
                <a:cs typeface="Courier"/>
                <a:sym typeface="Courier"/>
              </a:rPr>
              <a:t> CGTATCGTACG</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GTATCGTACGT</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TATCGTACGTA</a:t>
            </a:r>
            <a:endParaRPr>
              <a:latin typeface="Courier"/>
              <a:ea typeface="Courier"/>
              <a:cs typeface="Courier"/>
              <a:sym typeface="Courier"/>
            </a:endParaRPr>
          </a:p>
          <a:p>
            <a:pPr indent="0" lvl="0" marL="0">
              <a:spcBef>
                <a:spcPts val="0"/>
              </a:spcBef>
              <a:spcAft>
                <a:spcPts val="0"/>
              </a:spcAft>
              <a:buClr>
                <a:schemeClr val="dk1"/>
              </a:buClr>
              <a:buSzPts val="1100"/>
              <a:buFont typeface="Arial"/>
              <a:buNone/>
            </a:pPr>
            <a:r>
              <a:rPr lang="en-US">
                <a:latin typeface="Courier"/>
                <a:ea typeface="Courier"/>
                <a:cs typeface="Courier"/>
                <a:sym typeface="Courier"/>
              </a:rPr>
              <a:t>        	</a:t>
            </a:r>
            <a:endParaRPr>
              <a:latin typeface="Courier"/>
              <a:ea typeface="Courier"/>
              <a:cs typeface="Courier"/>
              <a:sym typeface="Courier"/>
            </a:endParaRPr>
          </a:p>
          <a:p>
            <a:pPr indent="0" lvl="0" marL="0">
              <a:spcBef>
                <a:spcPts val="0"/>
              </a:spcBef>
              <a:spcAft>
                <a:spcPts val="0"/>
              </a:spcAft>
              <a:buNone/>
            </a:pPr>
            <a:r>
              <a:t/>
            </a:r>
            <a:endParaRPr>
              <a:latin typeface="Courier"/>
              <a:ea typeface="Courier"/>
              <a:cs typeface="Courier"/>
              <a:sym typeface="Courier"/>
            </a:endParaRPr>
          </a:p>
        </p:txBody>
      </p:sp>
      <p:pic>
        <p:nvPicPr>
          <p:cNvPr id="173" name="Shape 173"/>
          <p:cNvPicPr preferRelativeResize="0"/>
          <p:nvPr/>
        </p:nvPicPr>
        <p:blipFill>
          <a:blip r:embed="rId3">
            <a:alphaModFix/>
          </a:blip>
          <a:stretch>
            <a:fillRect/>
          </a:stretch>
        </p:blipFill>
        <p:spPr>
          <a:xfrm>
            <a:off x="4419600" y="1557050"/>
            <a:ext cx="361950" cy="2522425"/>
          </a:xfrm>
          <a:prstGeom prst="rect">
            <a:avLst/>
          </a:prstGeom>
          <a:noFill/>
          <a:ln>
            <a:noFill/>
          </a:ln>
        </p:spPr>
      </p:pic>
      <p:sp>
        <p:nvSpPr>
          <p:cNvPr id="174" name="Shape 174"/>
          <p:cNvSpPr txBox="1"/>
          <p:nvPr/>
        </p:nvSpPr>
        <p:spPr>
          <a:xfrm>
            <a:off x="1127725" y="1334925"/>
            <a:ext cx="3912900" cy="45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One example sequence read</a:t>
            </a:r>
            <a:endParaRPr/>
          </a:p>
          <a:p>
            <a:pPr indent="0" lvl="0" marL="0">
              <a:spcBef>
                <a:spcPts val="0"/>
              </a:spcBef>
              <a:spcAft>
                <a:spcPts val="0"/>
              </a:spcAft>
              <a:buNone/>
            </a:pPr>
            <a:r>
              <a:rPr lang="en-US"/>
              <a:t>  (length = 22 bp)</a:t>
            </a:r>
            <a:endParaRPr/>
          </a:p>
        </p:txBody>
      </p:sp>
      <p:sp>
        <p:nvSpPr>
          <p:cNvPr id="175" name="Shape 175"/>
          <p:cNvSpPr txBox="1"/>
          <p:nvPr/>
        </p:nvSpPr>
        <p:spPr>
          <a:xfrm>
            <a:off x="589550" y="3824500"/>
            <a:ext cx="3683700" cy="63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If you set kmer size = 23 then reads shorter than 23 bp will not be used in the assembly</a:t>
            </a:r>
            <a:endParaRPr/>
          </a:p>
        </p:txBody>
      </p:sp>
      <p:sp>
        <p:nvSpPr>
          <p:cNvPr id="176" name="Shape 176"/>
          <p:cNvSpPr txBox="1"/>
          <p:nvPr/>
        </p:nvSpPr>
        <p:spPr>
          <a:xfrm>
            <a:off x="2575525" y="2630325"/>
            <a:ext cx="1783800" cy="45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kmer size = 11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nvSpPr>
        <p:spPr>
          <a:xfrm>
            <a:off x="31150" y="938650"/>
            <a:ext cx="4982400" cy="3806700"/>
          </a:xfrm>
          <a:prstGeom prst="rect">
            <a:avLst/>
          </a:prstGeom>
          <a:noFill/>
          <a:ln>
            <a:noFill/>
          </a:ln>
        </p:spPr>
        <p:txBody>
          <a:bodyPr anchorCtr="0" anchor="t" bIns="37425" lIns="74825" spcFirstLastPara="1" rIns="74825" wrap="square" tIns="37425">
            <a:noAutofit/>
          </a:bodyPr>
          <a:lstStyle/>
          <a:p>
            <a:pPr indent="-321459" lvl="0" marL="431999" rtl="0">
              <a:spcBef>
                <a:spcPts val="0"/>
              </a:spcBef>
              <a:spcAft>
                <a:spcPts val="0"/>
              </a:spcAft>
              <a:buClr>
                <a:schemeClr val="dk1"/>
              </a:buClr>
              <a:buSzPts val="1400"/>
              <a:buFont typeface="Noto Sans Symbols"/>
              <a:buChar char="●"/>
            </a:pPr>
            <a:r>
              <a:rPr lang="en-US">
                <a:solidFill>
                  <a:schemeClr val="dk1"/>
                </a:solidFill>
              </a:rPr>
              <a:t>Alignment tools</a:t>
            </a:r>
            <a:endParaRPr>
              <a:solidFill>
                <a:schemeClr val="dk1"/>
              </a:solidFill>
            </a:endParaRPr>
          </a:p>
          <a:p>
            <a:pPr indent="-279549" lvl="1" marL="864000"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Exonerate</a:t>
            </a:r>
            <a:endParaRPr>
              <a:solidFill>
                <a:schemeClr val="dk1"/>
              </a:solidFill>
            </a:endParaRPr>
          </a:p>
          <a:p>
            <a:pPr indent="-308319" lvl="2" marL="1295999" rtl="0">
              <a:spcBef>
                <a:spcPts val="0"/>
              </a:spcBef>
              <a:spcAft>
                <a:spcPts val="0"/>
              </a:spcAft>
              <a:buClr>
                <a:schemeClr val="dk1"/>
              </a:buClr>
              <a:buSzPts val="1400"/>
              <a:buFont typeface="Noto Sans Symbols"/>
              <a:buChar char="●"/>
            </a:pPr>
            <a:r>
              <a:rPr lang="en-US">
                <a:solidFill>
                  <a:schemeClr val="dk1"/>
                </a:solidFill>
              </a:rPr>
              <a:t>protein to genome</a:t>
            </a:r>
            <a:endParaRPr>
              <a:solidFill>
                <a:schemeClr val="dk1"/>
              </a:solidFill>
            </a:endParaRPr>
          </a:p>
          <a:p>
            <a:pPr indent="-287999" lvl="2" marL="1295999" rtl="0">
              <a:spcBef>
                <a:spcPts val="0"/>
              </a:spcBef>
              <a:spcAft>
                <a:spcPts val="0"/>
              </a:spcAft>
              <a:buClr>
                <a:schemeClr val="dk1"/>
              </a:buClr>
              <a:buSzPts val="1080"/>
              <a:buFont typeface="Noto Sans Symbols"/>
              <a:buChar char="●"/>
            </a:pPr>
            <a:r>
              <a:rPr lang="en-US">
                <a:solidFill>
                  <a:schemeClr val="dk1"/>
                </a:solidFill>
              </a:rPr>
              <a:t>shows splice sites, and introns (with lengths)</a:t>
            </a:r>
            <a:endParaRPr>
              <a:solidFill>
                <a:schemeClr val="dk1"/>
              </a:solidFill>
            </a:endParaRPr>
          </a:p>
          <a:p>
            <a:pPr indent="-287999" lvl="2" marL="1295999" rtl="0">
              <a:spcBef>
                <a:spcPts val="0"/>
              </a:spcBef>
              <a:spcAft>
                <a:spcPts val="0"/>
              </a:spcAft>
              <a:buClr>
                <a:schemeClr val="dk1"/>
              </a:buClr>
              <a:buSzPts val="1080"/>
              <a:buFont typeface="Noto Sans Symbols"/>
              <a:buChar char="●"/>
            </a:pPr>
            <a:r>
              <a:rPr lang="en-US">
                <a:solidFill>
                  <a:schemeClr val="dk1"/>
                </a:solidFill>
              </a:rPr>
              <a:t>parse alignments coordinates with BioPerl</a:t>
            </a:r>
            <a:endParaRPr>
              <a:solidFill>
                <a:schemeClr val="dk1"/>
              </a:solidFill>
            </a:endParaRPr>
          </a:p>
          <a:p>
            <a:pPr indent="-308319" lvl="2" marL="1295999" rtl="0">
              <a:spcBef>
                <a:spcPts val="0"/>
              </a:spcBef>
              <a:spcAft>
                <a:spcPts val="0"/>
              </a:spcAft>
              <a:buClr>
                <a:schemeClr val="dk1"/>
              </a:buClr>
              <a:buSzPts val="1400"/>
              <a:buFont typeface="Noto Sans Symbols"/>
              <a:buChar char="●"/>
            </a:pPr>
            <a:r>
              <a:rPr lang="en-US">
                <a:solidFill>
                  <a:schemeClr val="dk1"/>
                </a:solidFill>
              </a:rPr>
              <a:t>ESTs</a:t>
            </a:r>
            <a:endParaRPr>
              <a:solidFill>
                <a:schemeClr val="dk1"/>
              </a:solidFill>
            </a:endParaRPr>
          </a:p>
          <a:p>
            <a:pPr indent="-279549" lvl="1" marL="864000" rtl="0">
              <a:spcBef>
                <a:spcPts val="0"/>
              </a:spcBef>
              <a:spcAft>
                <a:spcPts val="0"/>
              </a:spcAft>
              <a:buClr>
                <a:schemeClr val="dk1"/>
              </a:buClr>
              <a:buSzPts val="1400"/>
              <a:buFont typeface="Noto Sans Symbols"/>
              <a:buChar char="−"/>
            </a:pPr>
            <a:r>
              <a:rPr lang="en-US">
                <a:solidFill>
                  <a:schemeClr val="dk1"/>
                </a:solidFill>
              </a:rPr>
              <a:t>RNA-seq</a:t>
            </a:r>
            <a:endParaRPr>
              <a:solidFill>
                <a:schemeClr val="dk1"/>
              </a:solidFill>
            </a:endParaRPr>
          </a:p>
          <a:p>
            <a:pPr indent="-308319" lvl="2" marL="1295999"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GMAP-GSNAP</a:t>
            </a:r>
            <a:endParaRPr>
              <a:solidFill>
                <a:schemeClr val="dk1"/>
              </a:solidFill>
            </a:endParaRPr>
          </a:p>
          <a:p>
            <a:pPr indent="-308319" lvl="2" marL="1295999"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STAR-STAR</a:t>
            </a:r>
            <a:endParaRPr>
              <a:solidFill>
                <a:schemeClr val="dk1"/>
              </a:solidFill>
            </a:endParaRPr>
          </a:p>
          <a:p>
            <a:pPr indent="-308319" lvl="2" marL="1295999"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bowtie2</a:t>
            </a:r>
            <a:endParaRPr>
              <a:solidFill>
                <a:schemeClr val="dk1"/>
              </a:solidFill>
            </a:endParaRPr>
          </a:p>
          <a:p>
            <a:pPr indent="-321459" lvl="0" marL="431999" rtl="0">
              <a:spcBef>
                <a:spcPts val="0"/>
              </a:spcBef>
              <a:spcAft>
                <a:spcPts val="0"/>
              </a:spcAft>
              <a:buClr>
                <a:schemeClr val="dk1"/>
              </a:buClr>
              <a:buSzPts val="1400"/>
              <a:buFont typeface="Noto Sans Symbols"/>
              <a:buChar char="●"/>
            </a:pPr>
            <a:r>
              <a:rPr lang="en-US">
                <a:solidFill>
                  <a:schemeClr val="dk1"/>
                </a:solidFill>
              </a:rPr>
              <a:t>Gene Prediction Tools</a:t>
            </a:r>
            <a:endParaRPr>
              <a:solidFill>
                <a:schemeClr val="dk1"/>
              </a:solidFill>
            </a:endParaRPr>
          </a:p>
          <a:p>
            <a:pPr indent="-279549" lvl="1" marL="864000"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geneid</a:t>
            </a:r>
            <a:endParaRPr>
              <a:solidFill>
                <a:schemeClr val="dk1"/>
              </a:solidFill>
            </a:endParaRPr>
          </a:p>
          <a:p>
            <a:pPr indent="-279549" lvl="1" marL="864000"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GeneMark-ES</a:t>
            </a:r>
            <a:endParaRPr>
              <a:solidFill>
                <a:schemeClr val="dk1"/>
              </a:solidFill>
            </a:endParaRPr>
          </a:p>
          <a:p>
            <a:pPr indent="-279549" lvl="1" marL="864000"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GeneMarkS</a:t>
            </a:r>
            <a:endParaRPr>
              <a:solidFill>
                <a:schemeClr val="dk1"/>
              </a:solidFill>
            </a:endParaRPr>
          </a:p>
          <a:p>
            <a:pPr indent="-279549" lvl="1" marL="864000"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SNAP-HMM</a:t>
            </a:r>
            <a:endParaRPr>
              <a:solidFill>
                <a:schemeClr val="dk1"/>
              </a:solidFill>
            </a:endParaRPr>
          </a:p>
          <a:p>
            <a:pPr indent="-279549" lvl="1" marL="864000"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Augustus</a:t>
            </a:r>
            <a:endParaRPr>
              <a:solidFill>
                <a:schemeClr val="dk1"/>
              </a:solidFill>
            </a:endParaRPr>
          </a:p>
          <a:p>
            <a:pPr indent="-321459" lvl="0" marL="431999" rtl="0">
              <a:spcBef>
                <a:spcPts val="0"/>
              </a:spcBef>
              <a:spcAft>
                <a:spcPts val="0"/>
              </a:spcAft>
              <a:buClr>
                <a:schemeClr val="dk1"/>
              </a:buClr>
              <a:buSzPts val="1400"/>
              <a:buFont typeface="Noto Sans Symbols"/>
              <a:buChar char="●"/>
            </a:pPr>
            <a:r>
              <a:rPr lang="en-US">
                <a:solidFill>
                  <a:schemeClr val="dk1"/>
                </a:solidFill>
              </a:rPr>
              <a:t>Genome Annotation Pipeline</a:t>
            </a:r>
            <a:endParaRPr>
              <a:solidFill>
                <a:schemeClr val="dk1"/>
              </a:solidFill>
            </a:endParaRPr>
          </a:p>
          <a:p>
            <a:pPr indent="-279549" lvl="1" marL="864000" rtl="0">
              <a:spcBef>
                <a:spcPts val="0"/>
              </a:spcBef>
              <a:spcAft>
                <a:spcPts val="0"/>
              </a:spcAft>
              <a:buClr>
                <a:schemeClr val="dk1"/>
              </a:buClr>
              <a:buSzPts val="1400"/>
              <a:buFont typeface="Noto Sans Symbols"/>
              <a:buChar char="−"/>
            </a:pPr>
            <a:r>
              <a:rPr b="1" lang="en-US">
                <a:solidFill>
                  <a:schemeClr val="dk1"/>
                </a:solidFill>
                <a:latin typeface="Courier"/>
                <a:ea typeface="Courier"/>
                <a:cs typeface="Courier"/>
                <a:sym typeface="Courier"/>
              </a:rPr>
              <a:t>module avail </a:t>
            </a:r>
            <a:r>
              <a:rPr lang="en-US">
                <a:solidFill>
                  <a:schemeClr val="dk1"/>
                </a:solidFill>
                <a:latin typeface="Courier"/>
                <a:ea typeface="Courier"/>
                <a:cs typeface="Courier"/>
                <a:sym typeface="Courier"/>
              </a:rPr>
              <a:t>MAKER</a:t>
            </a:r>
            <a:endParaRPr>
              <a:solidFill>
                <a:schemeClr val="dk1"/>
              </a:solidFill>
            </a:endParaRPr>
          </a:p>
          <a:p>
            <a:pPr indent="-321459" lvl="0" marL="431999" marR="0" rtl="0" algn="l">
              <a:lnSpc>
                <a:spcPct val="100000"/>
              </a:lnSpc>
              <a:spcBef>
                <a:spcPts val="0"/>
              </a:spcBef>
              <a:spcAft>
                <a:spcPts val="0"/>
              </a:spcAft>
              <a:buClr>
                <a:schemeClr val="dk1"/>
              </a:buClr>
              <a:buSzPts val="1400"/>
              <a:buFont typeface="Noto Sans Symbols"/>
              <a:buChar char="●"/>
            </a:pPr>
            <a:r>
              <a:t/>
            </a:r>
            <a:endParaRPr>
              <a:solidFill>
                <a:schemeClr val="dk1"/>
              </a:solidFill>
            </a:endParaRPr>
          </a:p>
        </p:txBody>
      </p:sp>
      <p:sp>
        <p:nvSpPr>
          <p:cNvPr id="436" name="Shape 436"/>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700"/>
              <a:t>Genome Assembly Annotation</a:t>
            </a:r>
            <a:endParaRPr b="0" sz="3700" strike="noStrike">
              <a:solidFill>
                <a:srgbClr val="000000"/>
              </a:solidFill>
              <a:latin typeface="Arial"/>
              <a:ea typeface="Arial"/>
              <a:cs typeface="Arial"/>
              <a:sym typeface="Arial"/>
            </a:endParaRPr>
          </a:p>
        </p:txBody>
      </p:sp>
      <p:sp>
        <p:nvSpPr>
          <p:cNvPr id="437" name="Shape 437"/>
          <p:cNvSpPr txBox="1"/>
          <p:nvPr/>
        </p:nvSpPr>
        <p:spPr>
          <a:xfrm>
            <a:off x="5049350" y="1128650"/>
            <a:ext cx="3893700" cy="3493500"/>
          </a:xfrm>
          <a:prstGeom prst="rect">
            <a:avLst/>
          </a:prstGeom>
          <a:solidFill>
            <a:srgbClr val="000000"/>
          </a:solid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1 : LeuLeuProArgLeuAspCysSerGlyThrIleSerAlaHisCysAsnLeuPro   :      19</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LeuLeuProArgLeuGluSerSerGlyAlaIleSerAlaHisCysAsnLeuPro-+</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1484623 : CTGTTGCCCAGGCTGGAGTCCAGTGGTGCAATCTCGGCTCACTGCAACCTCCCTct : 1484677</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20 : &gt;&gt;&gt;&gt; Target Intron 1 &gt;&gt;&gt;&gt;  ArgPheLysArgPheSerCysLeuArgLe :      28</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35685 bp            !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++ValHisLysArgPheSerCysLeuSerLe</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1484678 : .........................agGTACACAAGCGATTCTCCTGTCTCAGCCT : 1520389</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29 : uPro{T}  &gt;&gt;&gt;&gt; Target Intron 2 &gt;&gt;&gt;&gt;  {hr}GlyIleThrGlyAlaT :      36</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           30432 bp          {||}||||||!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uPro{T}++                         ++{hr}GlyIleArgGlyValA</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1520390 : CCCA{A}gt.........................ag{CT}GGGATTAGAGGCGTGC : 1550845</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37 : yrHisHisThrTrpIleIlePheAlaPheLeuValGluThrGlyPheHisHisVal :      54</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rgHisHisAlaTrpLeuIlePheValLeuLeuValGluThrGlyPheHisHisVal</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1550846 : GCCACCATGCCTGGCTAATTTTTGTATTATTAGTAGAGACAGGGTTTCACCATGTT : 1550899</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55 : GlyGlnAlaGlyLeuLysLeuLeuThrSerGluGlnLeuGlyAsnThrLysSerAr :      73</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  :!!  !  !!.!:!!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GlyGlnAlaGlyLeuGluLeuLeuThrSerGlyGluThrProThrSerAlaSerGl</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1550900 : GGCCAGGCTGGTCTCGAACTCCTGACCTCGGGTGAGACACCCACCTCAGCCTCCCA : 1550956</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74 : gSerArgPro&lt;-&gt;Pro{G}  &gt;&gt;&gt;&gt; Target Intron 3 &gt;&gt;&gt;&gt;  {ly}TrpS :      80</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  !  !    !!{|}           80921 bp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nThrAlaGlyIleThr{G}++                         ++{ly}TrpS</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1550957 : AACTGCTGGGATTACA{G}gt.........................ag{GC}TGGA : 1631901</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81 : erAlaMetAlaProSerTrpLeuThrAlaSerSerAlaSerArgValHisValIle :      98</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 !|||  !||||||||||||||||||||||||||||||!.!|||</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erAlaValAlaLeuSerGlnLeuThrAlaSerSerAlaSerArgValHisAlaIle</a:t>
            </a:r>
            <a:endParaRPr b="0" sz="6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600" strike="noStrike">
                <a:solidFill>
                  <a:srgbClr val="FFFFFF"/>
                </a:solidFill>
                <a:latin typeface="Courier"/>
                <a:ea typeface="Courier"/>
                <a:cs typeface="Courier"/>
                <a:sym typeface="Courier"/>
              </a:rPr>
              <a:t> 1631902 : GTGCAGTGGCACTATCTCAGCTCACTGCAAGCTCTGCCTCCCGGGTTCACGCCATT : 1631955</a:t>
            </a:r>
            <a:endParaRPr b="0" sz="600"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nvSpPr>
        <p:spPr>
          <a:xfrm>
            <a:off x="220625" y="1552475"/>
            <a:ext cx="4507500" cy="3063600"/>
          </a:xfrm>
          <a:prstGeom prst="rect">
            <a:avLst/>
          </a:prstGeom>
          <a:noFill/>
          <a:ln>
            <a:noFill/>
          </a:ln>
        </p:spPr>
        <p:txBody>
          <a:bodyPr anchorCtr="0" anchor="t" bIns="37425" lIns="74825" spcFirstLastPara="1" rIns="74825" wrap="square" tIns="37425">
            <a:noAutofit/>
          </a:bodyPr>
          <a:lstStyle/>
          <a:p>
            <a:pPr indent="-323850" lvl="0" marL="457200" marR="0" rtl="0" algn="l">
              <a:spcBef>
                <a:spcPts val="0"/>
              </a:spcBef>
              <a:spcAft>
                <a:spcPts val="0"/>
              </a:spcAft>
              <a:buSzPts val="1500"/>
              <a:buChar char="●"/>
            </a:pPr>
            <a:r>
              <a:rPr b="0" lang="en-US" sz="1500" strike="noStrike">
                <a:solidFill>
                  <a:srgbClr val="000000"/>
                </a:solidFill>
                <a:latin typeface="Arial"/>
                <a:ea typeface="Arial"/>
                <a:cs typeface="Arial"/>
                <a:sym typeface="Arial"/>
              </a:rPr>
              <a:t>Select #</a:t>
            </a:r>
            <a:r>
              <a:rPr lang="en-US" sz="1500"/>
              <a:t>6</a:t>
            </a:r>
            <a:r>
              <a:rPr b="0" lang="en-US" sz="1500" strike="noStrike">
                <a:solidFill>
                  <a:srgbClr val="000000"/>
                </a:solidFill>
                <a:latin typeface="Arial"/>
                <a:ea typeface="Arial"/>
                <a:cs typeface="Arial"/>
                <a:sym typeface="Arial"/>
              </a:rPr>
              <a:t> then </a:t>
            </a:r>
            <a:r>
              <a:rPr b="0" i="1" lang="en-US" sz="1500" strike="noStrike">
                <a:solidFill>
                  <a:srgbClr val="000000"/>
                </a:solidFill>
                <a:latin typeface="Arial"/>
                <a:ea typeface="Arial"/>
                <a:cs typeface="Arial"/>
                <a:sym typeface="Arial"/>
              </a:rPr>
              <a:t>de novo</a:t>
            </a:r>
            <a:r>
              <a:rPr b="0" lang="en-US" sz="1500" strike="noStrike">
                <a:solidFill>
                  <a:srgbClr val="000000"/>
                </a:solidFill>
                <a:latin typeface="Arial"/>
                <a:ea typeface="Arial"/>
                <a:cs typeface="Arial"/>
                <a:sym typeface="Arial"/>
              </a:rPr>
              <a:t> assembly</a:t>
            </a:r>
            <a:endParaRPr b="0" sz="1500" strike="noStrike">
              <a:solidFill>
                <a:srgbClr val="000000"/>
              </a:solidFill>
              <a:latin typeface="Arial"/>
              <a:ea typeface="Arial"/>
              <a:cs typeface="Arial"/>
              <a:sym typeface="Arial"/>
            </a:endParaRPr>
          </a:p>
          <a:p>
            <a:pPr indent="-323850" lvl="0" marL="457200" marR="0" rtl="0" algn="l">
              <a:spcBef>
                <a:spcPts val="0"/>
              </a:spcBef>
              <a:spcAft>
                <a:spcPts val="0"/>
              </a:spcAft>
              <a:buSzPts val="1500"/>
              <a:buChar char="●"/>
            </a:pPr>
            <a:r>
              <a:rPr lang="en-US" sz="1500"/>
              <a:t>select gene modeling/prediction/annotation</a:t>
            </a:r>
            <a:endParaRPr sz="1500"/>
          </a:p>
          <a:p>
            <a:pPr indent="-323850" lvl="0" marL="457200" marR="0" rtl="0" algn="l">
              <a:spcBef>
                <a:spcPts val="0"/>
              </a:spcBef>
              <a:spcAft>
                <a:spcPts val="0"/>
              </a:spcAft>
              <a:buSzPts val="1500"/>
              <a:buChar char="●"/>
            </a:pPr>
            <a:r>
              <a:rPr lang="en-US" sz="1500"/>
              <a:t>Use the template for MAKER</a:t>
            </a:r>
            <a:endParaRPr sz="1500"/>
          </a:p>
          <a:p>
            <a:pPr indent="-323850" lvl="0" marL="457200" marR="0" rtl="0" algn="l">
              <a:spcBef>
                <a:spcPts val="0"/>
              </a:spcBef>
              <a:spcAft>
                <a:spcPts val="0"/>
              </a:spcAft>
              <a:buSzPts val="1500"/>
              <a:buChar char="●"/>
            </a:pPr>
            <a:r>
              <a:rPr lang="en-US" sz="1500"/>
              <a:t>Save the template script to your pwd</a:t>
            </a:r>
            <a:endParaRPr sz="1500"/>
          </a:p>
          <a:p>
            <a:pPr indent="-323850" lvl="0" marL="457200" marR="0" rtl="0" algn="l">
              <a:spcBef>
                <a:spcPts val="0"/>
              </a:spcBef>
              <a:spcAft>
                <a:spcPts val="0"/>
              </a:spcAft>
              <a:buSzPts val="1500"/>
              <a:buChar char="●"/>
            </a:pPr>
            <a:r>
              <a:rPr lang="en-US" sz="1500"/>
              <a:t>Update the template script contents</a:t>
            </a:r>
            <a:endParaRPr sz="1500"/>
          </a:p>
          <a:p>
            <a:pPr indent="-323850" lvl="1" marL="914400" marR="0" rtl="0" algn="l">
              <a:spcBef>
                <a:spcPts val="0"/>
              </a:spcBef>
              <a:spcAft>
                <a:spcPts val="0"/>
              </a:spcAft>
              <a:buSzPts val="1500"/>
              <a:buChar char="○"/>
            </a:pPr>
            <a:r>
              <a:rPr lang="en-US" sz="1500"/>
              <a:t>edit outputs to your data directory</a:t>
            </a:r>
            <a:endParaRPr sz="1500"/>
          </a:p>
          <a:p>
            <a:pPr indent="-323850" lvl="2" marL="1371600" marR="0" rtl="0" algn="l">
              <a:spcBef>
                <a:spcPts val="0"/>
              </a:spcBef>
              <a:spcAft>
                <a:spcPts val="0"/>
              </a:spcAft>
              <a:buSzPts val="1500"/>
              <a:buChar char="■"/>
            </a:pPr>
            <a:r>
              <a:rPr lang="en-US" sz="1500"/>
              <a:t>stderr and stdout</a:t>
            </a:r>
            <a:endParaRPr sz="1500"/>
          </a:p>
          <a:p>
            <a:pPr indent="-323850" lvl="2" marL="1371600" marR="0" rtl="0" algn="l">
              <a:spcBef>
                <a:spcPts val="0"/>
              </a:spcBef>
              <a:spcAft>
                <a:spcPts val="0"/>
              </a:spcAft>
              <a:buSzPts val="1500"/>
              <a:buChar char="■"/>
            </a:pPr>
            <a:r>
              <a:rPr lang="en-US" sz="1500"/>
              <a:t>MAKER output_directory</a:t>
            </a:r>
            <a:endParaRPr b="1" sz="1500"/>
          </a:p>
          <a:p>
            <a:pPr indent="-323850" lvl="0" marL="457200" marR="0" rtl="0" algn="l">
              <a:spcBef>
                <a:spcPts val="0"/>
              </a:spcBef>
              <a:spcAft>
                <a:spcPts val="0"/>
              </a:spcAft>
              <a:buSzPts val="1500"/>
              <a:buChar char="●"/>
            </a:pPr>
            <a:r>
              <a:rPr lang="en-US" sz="1500"/>
              <a:t>Submit the template script to the scheduler</a:t>
            </a:r>
            <a:endParaRPr sz="1500"/>
          </a:p>
          <a:p>
            <a:pPr indent="0" lvl="0" marL="0" marR="0" rtl="0" algn="l">
              <a:spcBef>
                <a:spcPts val="0"/>
              </a:spcBef>
              <a:spcAft>
                <a:spcPts val="0"/>
              </a:spcAft>
              <a:buNone/>
            </a:pPr>
            <a:r>
              <a:t/>
            </a:r>
            <a:endParaRPr sz="1500"/>
          </a:p>
        </p:txBody>
      </p:sp>
      <p:sp>
        <p:nvSpPr>
          <p:cNvPr id="443" name="Shape 443"/>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700"/>
              <a:t>Genome Assembly Annotation</a:t>
            </a:r>
            <a:endParaRPr b="0" sz="3700" strike="noStrike">
              <a:solidFill>
                <a:srgbClr val="000000"/>
              </a:solidFill>
              <a:latin typeface="Arial"/>
              <a:ea typeface="Arial"/>
              <a:cs typeface="Arial"/>
              <a:sym typeface="Arial"/>
            </a:endParaRPr>
          </a:p>
        </p:txBody>
      </p:sp>
      <p:sp>
        <p:nvSpPr>
          <p:cNvPr id="444" name="Shape 444"/>
          <p:cNvSpPr/>
          <p:nvPr/>
        </p:nvSpPr>
        <p:spPr>
          <a:xfrm>
            <a:off x="246875" y="1155102"/>
            <a:ext cx="2952600" cy="3315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7425" lIns="74825" spcFirstLastPara="1" rIns="74825" wrap="square" tIns="37425">
            <a:noAutofit/>
          </a:bodyPr>
          <a:lstStyle/>
          <a:p>
            <a:pPr indent="0" lvl="0" marL="0" marR="0" rtl="0">
              <a:spcBef>
                <a:spcPts val="0"/>
              </a:spcBef>
              <a:spcAft>
                <a:spcPts val="0"/>
              </a:spcAft>
              <a:buNone/>
            </a:pPr>
            <a:r>
              <a:rPr lang="en-US" sz="1700">
                <a:latin typeface="Courier"/>
                <a:ea typeface="Courier"/>
                <a:cs typeface="Courier"/>
                <a:sym typeface="Courier"/>
              </a:rPr>
              <a:t> </a:t>
            </a:r>
            <a:r>
              <a:rPr b="0" lang="en-US" sz="1700" strike="noStrike">
                <a:solidFill>
                  <a:srgbClr val="000000"/>
                </a:solidFill>
                <a:latin typeface="Courier"/>
                <a:ea typeface="Courier"/>
                <a:cs typeface="Courier"/>
                <a:sym typeface="Courier"/>
              </a:rPr>
              <a:t>gcatemplates       </a:t>
            </a:r>
            <a:endParaRPr b="0" sz="1500" strike="noStrike">
              <a:solidFill>
                <a:srgbClr val="000000"/>
              </a:solidFill>
              <a:latin typeface="Arial"/>
              <a:ea typeface="Arial"/>
              <a:cs typeface="Arial"/>
              <a:sym typeface="Arial"/>
            </a:endParaRPr>
          </a:p>
        </p:txBody>
      </p:sp>
      <p:pic>
        <p:nvPicPr>
          <p:cNvPr id="445" name="Shape 445"/>
          <p:cNvPicPr preferRelativeResize="0"/>
          <p:nvPr/>
        </p:nvPicPr>
        <p:blipFill>
          <a:blip r:embed="rId3">
            <a:alphaModFix/>
          </a:blip>
          <a:stretch>
            <a:fillRect/>
          </a:stretch>
        </p:blipFill>
        <p:spPr>
          <a:xfrm>
            <a:off x="5032925" y="1232651"/>
            <a:ext cx="3679275" cy="3431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9" name="Shape 449"/>
        <p:cNvGrpSpPr/>
        <p:nvPr/>
      </p:nvGrpSpPr>
      <p:grpSpPr>
        <a:xfrm>
          <a:off x="0" y="0"/>
          <a:ext cx="0" cy="0"/>
          <a:chOff x="0" y="0"/>
          <a:chExt cx="0" cy="0"/>
        </a:xfrm>
      </p:grpSpPr>
      <p:sp>
        <p:nvSpPr>
          <p:cNvPr id="450" name="Shape 450"/>
          <p:cNvSpPr txBox="1"/>
          <p:nvPr/>
        </p:nvSpPr>
        <p:spPr>
          <a:xfrm rot="8587806">
            <a:off x="1759912" y="3986917"/>
            <a:ext cx="1228500" cy="28284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AAAAAAAA</a:t>
            </a:r>
            <a:endParaRPr b="0" i="0" sz="1400" u="none" cap="none" strike="noStrike">
              <a:solidFill>
                <a:srgbClr val="000000"/>
              </a:solidFill>
              <a:latin typeface="Arial"/>
              <a:ea typeface="Arial"/>
              <a:cs typeface="Arial"/>
              <a:sym typeface="Arial"/>
            </a:endParaRPr>
          </a:p>
        </p:txBody>
      </p:sp>
      <p:sp>
        <p:nvSpPr>
          <p:cNvPr id="451" name="Shape 451"/>
          <p:cNvSpPr txBox="1"/>
          <p:nvPr/>
        </p:nvSpPr>
        <p:spPr>
          <a:xfrm>
            <a:off x="5534716" y="1629825"/>
            <a:ext cx="1319700" cy="2715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AAAAAAAAA</a:t>
            </a:r>
            <a:endParaRPr b="0" i="0" sz="1500" u="none" cap="none" strike="noStrike">
              <a:solidFill>
                <a:srgbClr val="000000"/>
              </a:solidFill>
              <a:latin typeface="Arial"/>
              <a:ea typeface="Arial"/>
              <a:cs typeface="Arial"/>
              <a:sym typeface="Arial"/>
            </a:endParaRPr>
          </a:p>
        </p:txBody>
      </p:sp>
      <p:sp>
        <p:nvSpPr>
          <p:cNvPr id="452" name="Shape 452"/>
          <p:cNvSpPr/>
          <p:nvPr/>
        </p:nvSpPr>
        <p:spPr>
          <a:xfrm rot="2212194">
            <a:off x="1075550" y="3926070"/>
            <a:ext cx="685500" cy="698760"/>
          </a:xfrm>
          <a:prstGeom prst="ellipse">
            <a:avLst/>
          </a:prstGeom>
          <a:solidFill>
            <a:srgbClr val="FF6633"/>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Shape 453"/>
          <p:cNvSpPr txBox="1"/>
          <p:nvPr/>
        </p:nvSpPr>
        <p:spPr>
          <a:xfrm rot="-2212362">
            <a:off x="1683454" y="3800519"/>
            <a:ext cx="1228920" cy="28266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TTTTTTTTT</a:t>
            </a:r>
            <a:endParaRPr b="0" i="0" sz="1400" u="none" cap="none" strike="noStrike">
              <a:solidFill>
                <a:srgbClr val="000000"/>
              </a:solidFill>
              <a:latin typeface="Arial"/>
              <a:ea typeface="Arial"/>
              <a:cs typeface="Arial"/>
              <a:sym typeface="Arial"/>
            </a:endParaRPr>
          </a:p>
        </p:txBody>
      </p:sp>
      <p:sp>
        <p:nvSpPr>
          <p:cNvPr id="454" name="Shape 454"/>
          <p:cNvSpPr txBox="1"/>
          <p:nvPr/>
        </p:nvSpPr>
        <p:spPr>
          <a:xfrm rot="-5400000">
            <a:off x="853339" y="3272267"/>
            <a:ext cx="1228500" cy="2715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TTTTTTTTTTT</a:t>
            </a:r>
            <a:endParaRPr b="0" i="0" sz="1500" u="none" cap="none" strike="noStrike">
              <a:solidFill>
                <a:srgbClr val="000000"/>
              </a:solidFill>
              <a:latin typeface="Arial"/>
              <a:ea typeface="Arial"/>
              <a:cs typeface="Arial"/>
              <a:sym typeface="Arial"/>
            </a:endParaRPr>
          </a:p>
        </p:txBody>
      </p:sp>
      <p:sp>
        <p:nvSpPr>
          <p:cNvPr id="455" name="Shape 455"/>
          <p:cNvSpPr txBox="1"/>
          <p:nvPr/>
        </p:nvSpPr>
        <p:spPr>
          <a:xfrm rot="-8855205">
            <a:off x="-22731" y="3692037"/>
            <a:ext cx="1228494" cy="282732"/>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TTTTTTTTTTT</a:t>
            </a:r>
            <a:endParaRPr b="0" i="0" sz="1500" u="none" cap="none" strike="noStrike">
              <a:solidFill>
                <a:srgbClr val="000000"/>
              </a:solidFill>
              <a:latin typeface="Arial"/>
              <a:ea typeface="Arial"/>
              <a:cs typeface="Arial"/>
              <a:sym typeface="Arial"/>
            </a:endParaRPr>
          </a:p>
        </p:txBody>
      </p:sp>
      <p:cxnSp>
        <p:nvCxnSpPr>
          <p:cNvPr id="456" name="Shape 456"/>
          <p:cNvCxnSpPr/>
          <p:nvPr/>
        </p:nvCxnSpPr>
        <p:spPr>
          <a:xfrm>
            <a:off x="1916529" y="991269"/>
            <a:ext cx="6511500" cy="0"/>
          </a:xfrm>
          <a:prstGeom prst="straightConnector1">
            <a:avLst/>
          </a:prstGeom>
          <a:noFill/>
          <a:ln cap="flat" cmpd="sng" w="9525">
            <a:solidFill>
              <a:srgbClr val="000000"/>
            </a:solidFill>
            <a:prstDash val="solid"/>
            <a:round/>
            <a:headEnd len="sm" w="sm" type="none"/>
            <a:tailEnd len="sm" w="sm" type="none"/>
          </a:ln>
        </p:spPr>
      </p:cxnSp>
      <p:sp>
        <p:nvSpPr>
          <p:cNvPr id="457" name="Shape 457"/>
          <p:cNvSpPr/>
          <p:nvPr/>
        </p:nvSpPr>
        <p:spPr>
          <a:xfrm>
            <a:off x="2379905" y="934933"/>
            <a:ext cx="6762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Shape 458"/>
          <p:cNvSpPr/>
          <p:nvPr/>
        </p:nvSpPr>
        <p:spPr>
          <a:xfrm>
            <a:off x="3849712" y="934933"/>
            <a:ext cx="3459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Shape 459"/>
          <p:cNvSpPr/>
          <p:nvPr/>
        </p:nvSpPr>
        <p:spPr>
          <a:xfrm>
            <a:off x="4339539" y="934933"/>
            <a:ext cx="3069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Shape 460"/>
          <p:cNvSpPr/>
          <p:nvPr/>
        </p:nvSpPr>
        <p:spPr>
          <a:xfrm>
            <a:off x="5645743" y="934933"/>
            <a:ext cx="8664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Shape 461"/>
          <p:cNvSpPr/>
          <p:nvPr/>
        </p:nvSpPr>
        <p:spPr>
          <a:xfrm>
            <a:off x="5262046" y="1669750"/>
            <a:ext cx="3069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Shape 462"/>
          <p:cNvSpPr/>
          <p:nvPr/>
        </p:nvSpPr>
        <p:spPr>
          <a:xfrm>
            <a:off x="3033334" y="1669750"/>
            <a:ext cx="6762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Shape 463"/>
          <p:cNvSpPr/>
          <p:nvPr/>
        </p:nvSpPr>
        <p:spPr>
          <a:xfrm>
            <a:off x="3719091" y="1669750"/>
            <a:ext cx="3459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Shape 464"/>
          <p:cNvSpPr/>
          <p:nvPr/>
        </p:nvSpPr>
        <p:spPr>
          <a:xfrm>
            <a:off x="4078298" y="1669750"/>
            <a:ext cx="3069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Shape 465"/>
          <p:cNvSpPr/>
          <p:nvPr/>
        </p:nvSpPr>
        <p:spPr>
          <a:xfrm>
            <a:off x="7507085" y="934933"/>
            <a:ext cx="3069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6" name="Shape 466"/>
          <p:cNvCxnSpPr/>
          <p:nvPr/>
        </p:nvCxnSpPr>
        <p:spPr>
          <a:xfrm>
            <a:off x="2379905" y="1051034"/>
            <a:ext cx="649200" cy="605700"/>
          </a:xfrm>
          <a:prstGeom prst="straightConnector1">
            <a:avLst/>
          </a:prstGeom>
          <a:noFill/>
          <a:ln cap="flat" cmpd="sng" w="9525">
            <a:solidFill>
              <a:srgbClr val="000000"/>
            </a:solidFill>
            <a:prstDash val="dashDot"/>
            <a:round/>
            <a:headEnd len="sm" w="sm" type="none"/>
            <a:tailEnd len="sm" w="sm" type="none"/>
          </a:ln>
        </p:spPr>
      </p:cxnSp>
      <p:cxnSp>
        <p:nvCxnSpPr>
          <p:cNvPr id="467" name="Shape 467"/>
          <p:cNvCxnSpPr/>
          <p:nvPr/>
        </p:nvCxnSpPr>
        <p:spPr>
          <a:xfrm>
            <a:off x="3065663" y="1051524"/>
            <a:ext cx="649200" cy="605700"/>
          </a:xfrm>
          <a:prstGeom prst="straightConnector1">
            <a:avLst/>
          </a:prstGeom>
          <a:noFill/>
          <a:ln cap="flat" cmpd="sng" w="9525">
            <a:solidFill>
              <a:srgbClr val="000000"/>
            </a:solidFill>
            <a:prstDash val="dashDot"/>
            <a:round/>
            <a:headEnd len="sm" w="sm" type="none"/>
            <a:tailEnd len="sm" w="sm" type="none"/>
          </a:ln>
        </p:spPr>
      </p:cxnSp>
      <p:cxnSp>
        <p:nvCxnSpPr>
          <p:cNvPr id="468" name="Shape 468"/>
          <p:cNvCxnSpPr/>
          <p:nvPr/>
        </p:nvCxnSpPr>
        <p:spPr>
          <a:xfrm flipH="1">
            <a:off x="3714800" y="1047115"/>
            <a:ext cx="132300" cy="610200"/>
          </a:xfrm>
          <a:prstGeom prst="straightConnector1">
            <a:avLst/>
          </a:prstGeom>
          <a:noFill/>
          <a:ln cap="flat" cmpd="sng" w="9525">
            <a:solidFill>
              <a:srgbClr val="000000"/>
            </a:solidFill>
            <a:prstDash val="dashDot"/>
            <a:round/>
            <a:headEnd len="sm" w="sm" type="none"/>
            <a:tailEnd len="sm" w="sm" type="none"/>
          </a:ln>
        </p:spPr>
      </p:cxnSp>
      <p:cxnSp>
        <p:nvCxnSpPr>
          <p:cNvPr id="469" name="Shape 469"/>
          <p:cNvCxnSpPr/>
          <p:nvPr/>
        </p:nvCxnSpPr>
        <p:spPr>
          <a:xfrm flipH="1">
            <a:off x="4074277" y="1054708"/>
            <a:ext cx="120600" cy="603000"/>
          </a:xfrm>
          <a:prstGeom prst="straightConnector1">
            <a:avLst/>
          </a:prstGeom>
          <a:noFill/>
          <a:ln cap="flat" cmpd="sng" w="9525">
            <a:solidFill>
              <a:srgbClr val="000000"/>
            </a:solidFill>
            <a:prstDash val="dashDot"/>
            <a:round/>
            <a:headEnd len="sm" w="sm" type="none"/>
            <a:tailEnd len="sm" w="sm" type="none"/>
          </a:ln>
        </p:spPr>
      </p:cxnSp>
      <p:cxnSp>
        <p:nvCxnSpPr>
          <p:cNvPr id="470" name="Shape 470"/>
          <p:cNvCxnSpPr/>
          <p:nvPr/>
        </p:nvCxnSpPr>
        <p:spPr>
          <a:xfrm flipH="1">
            <a:off x="4082306" y="1047115"/>
            <a:ext cx="255600" cy="602100"/>
          </a:xfrm>
          <a:prstGeom prst="straightConnector1">
            <a:avLst/>
          </a:prstGeom>
          <a:noFill/>
          <a:ln cap="flat" cmpd="sng" w="9525">
            <a:solidFill>
              <a:srgbClr val="000000"/>
            </a:solidFill>
            <a:prstDash val="dashDot"/>
            <a:round/>
            <a:headEnd len="sm" w="sm" type="none"/>
            <a:tailEnd len="sm" w="sm" type="none"/>
          </a:ln>
        </p:spPr>
      </p:cxnSp>
      <p:cxnSp>
        <p:nvCxnSpPr>
          <p:cNvPr id="471" name="Shape 471"/>
          <p:cNvCxnSpPr/>
          <p:nvPr/>
        </p:nvCxnSpPr>
        <p:spPr>
          <a:xfrm flipH="1">
            <a:off x="4384002" y="1047605"/>
            <a:ext cx="247800" cy="609300"/>
          </a:xfrm>
          <a:prstGeom prst="straightConnector1">
            <a:avLst/>
          </a:prstGeom>
          <a:noFill/>
          <a:ln cap="flat" cmpd="sng" w="9525">
            <a:solidFill>
              <a:srgbClr val="000000"/>
            </a:solidFill>
            <a:prstDash val="dashDot"/>
            <a:round/>
            <a:headEnd len="sm" w="sm" type="none"/>
            <a:tailEnd len="sm" w="sm" type="none"/>
          </a:ln>
        </p:spPr>
      </p:cxnSp>
      <p:cxnSp>
        <p:nvCxnSpPr>
          <p:cNvPr id="472" name="Shape 472"/>
          <p:cNvCxnSpPr/>
          <p:nvPr/>
        </p:nvCxnSpPr>
        <p:spPr>
          <a:xfrm flipH="1">
            <a:off x="4401200" y="1047115"/>
            <a:ext cx="1235400" cy="611100"/>
          </a:xfrm>
          <a:prstGeom prst="straightConnector1">
            <a:avLst/>
          </a:prstGeom>
          <a:noFill/>
          <a:ln cap="flat" cmpd="sng" w="9525">
            <a:solidFill>
              <a:srgbClr val="000000"/>
            </a:solidFill>
            <a:prstDash val="dashDot"/>
            <a:round/>
            <a:headEnd len="sm" w="sm" type="none"/>
            <a:tailEnd len="sm" w="sm" type="none"/>
          </a:ln>
        </p:spPr>
      </p:cxnSp>
      <p:cxnSp>
        <p:nvCxnSpPr>
          <p:cNvPr id="473" name="Shape 473"/>
          <p:cNvCxnSpPr/>
          <p:nvPr/>
        </p:nvCxnSpPr>
        <p:spPr>
          <a:xfrm flipH="1">
            <a:off x="5267867" y="1049564"/>
            <a:ext cx="1235400" cy="611100"/>
          </a:xfrm>
          <a:prstGeom prst="straightConnector1">
            <a:avLst/>
          </a:prstGeom>
          <a:noFill/>
          <a:ln cap="flat" cmpd="sng" w="9525">
            <a:solidFill>
              <a:srgbClr val="000000"/>
            </a:solidFill>
            <a:prstDash val="dashDot"/>
            <a:round/>
            <a:headEnd len="sm" w="sm" type="none"/>
            <a:tailEnd len="sm" w="sm" type="none"/>
          </a:ln>
        </p:spPr>
      </p:cxnSp>
      <p:cxnSp>
        <p:nvCxnSpPr>
          <p:cNvPr id="474" name="Shape 474"/>
          <p:cNvCxnSpPr/>
          <p:nvPr/>
        </p:nvCxnSpPr>
        <p:spPr>
          <a:xfrm flipH="1">
            <a:off x="5268254" y="1049564"/>
            <a:ext cx="2232300" cy="611400"/>
          </a:xfrm>
          <a:prstGeom prst="straightConnector1">
            <a:avLst/>
          </a:prstGeom>
          <a:noFill/>
          <a:ln cap="flat" cmpd="sng" w="9525">
            <a:solidFill>
              <a:srgbClr val="000000"/>
            </a:solidFill>
            <a:prstDash val="dashDot"/>
            <a:round/>
            <a:headEnd len="sm" w="sm" type="none"/>
            <a:tailEnd len="sm" w="sm" type="none"/>
          </a:ln>
        </p:spPr>
      </p:cxnSp>
      <p:cxnSp>
        <p:nvCxnSpPr>
          <p:cNvPr id="475" name="Shape 475"/>
          <p:cNvCxnSpPr/>
          <p:nvPr/>
        </p:nvCxnSpPr>
        <p:spPr>
          <a:xfrm flipH="1">
            <a:off x="5573579" y="1053728"/>
            <a:ext cx="2232300" cy="611400"/>
          </a:xfrm>
          <a:prstGeom prst="straightConnector1">
            <a:avLst/>
          </a:prstGeom>
          <a:noFill/>
          <a:ln cap="flat" cmpd="sng" w="9525">
            <a:solidFill>
              <a:srgbClr val="000000"/>
            </a:solidFill>
            <a:prstDash val="dashDot"/>
            <a:round/>
            <a:headEnd len="sm" w="sm" type="none"/>
            <a:tailEnd len="sm" w="sm" type="none"/>
          </a:ln>
        </p:spPr>
      </p:cxnSp>
      <p:sp>
        <p:nvSpPr>
          <p:cNvPr id="476" name="Shape 476"/>
          <p:cNvSpPr txBox="1"/>
          <p:nvPr/>
        </p:nvSpPr>
        <p:spPr>
          <a:xfrm>
            <a:off x="2372394" y="693668"/>
            <a:ext cx="1397100" cy="3102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 exon     intron</a:t>
            </a:r>
            <a:endParaRPr b="0" i="0" sz="1500" u="none" cap="none" strike="noStrike">
              <a:solidFill>
                <a:srgbClr val="000000"/>
              </a:solidFill>
              <a:latin typeface="Arial"/>
              <a:ea typeface="Arial"/>
              <a:cs typeface="Arial"/>
              <a:sym typeface="Arial"/>
            </a:endParaRPr>
          </a:p>
        </p:txBody>
      </p:sp>
      <p:sp>
        <p:nvSpPr>
          <p:cNvPr id="477" name="Shape 477"/>
          <p:cNvSpPr txBox="1"/>
          <p:nvPr/>
        </p:nvSpPr>
        <p:spPr>
          <a:xfrm>
            <a:off x="581914" y="843815"/>
            <a:ext cx="1151100" cy="3102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pre-mRNA</a:t>
            </a:r>
            <a:endParaRPr b="0" i="0" sz="1500" u="none" cap="none" strike="noStrike">
              <a:solidFill>
                <a:srgbClr val="000000"/>
              </a:solidFill>
              <a:latin typeface="Arial"/>
              <a:ea typeface="Arial"/>
              <a:cs typeface="Arial"/>
              <a:sym typeface="Arial"/>
            </a:endParaRPr>
          </a:p>
        </p:txBody>
      </p:sp>
      <p:sp>
        <p:nvSpPr>
          <p:cNvPr id="478" name="Shape 478"/>
          <p:cNvSpPr txBox="1"/>
          <p:nvPr/>
        </p:nvSpPr>
        <p:spPr>
          <a:xfrm>
            <a:off x="819643" y="1614149"/>
            <a:ext cx="1785600" cy="3102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processed mRNA</a:t>
            </a:r>
            <a:endParaRPr b="0" i="0" sz="1500" u="none" cap="none" strike="noStrike">
              <a:solidFill>
                <a:srgbClr val="000000"/>
              </a:solidFill>
              <a:latin typeface="Arial"/>
              <a:ea typeface="Arial"/>
              <a:cs typeface="Arial"/>
              <a:sym typeface="Arial"/>
            </a:endParaRPr>
          </a:p>
        </p:txBody>
      </p:sp>
      <p:sp>
        <p:nvSpPr>
          <p:cNvPr id="479" name="Shape 479"/>
          <p:cNvSpPr/>
          <p:nvPr/>
        </p:nvSpPr>
        <p:spPr>
          <a:xfrm>
            <a:off x="2968350" y="1669750"/>
            <a:ext cx="69300" cy="112500"/>
          </a:xfrm>
          <a:prstGeom prst="rect">
            <a:avLst/>
          </a:prstGeom>
          <a:solidFill>
            <a:srgbClr val="B80047"/>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Shape 480"/>
          <p:cNvSpPr txBox="1"/>
          <p:nvPr/>
        </p:nvSpPr>
        <p:spPr>
          <a:xfrm>
            <a:off x="564607" y="1985231"/>
            <a:ext cx="8195700" cy="3102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mRNA strands are captured by their Poly(A) tail using Poly(T) coated magnetic beads</a:t>
            </a:r>
            <a:endParaRPr b="0" i="0" sz="1500" u="none" cap="none" strike="noStrike">
              <a:solidFill>
                <a:srgbClr val="000000"/>
              </a:solidFill>
              <a:latin typeface="Arial"/>
              <a:ea typeface="Arial"/>
              <a:cs typeface="Arial"/>
              <a:sym typeface="Arial"/>
            </a:endParaRPr>
          </a:p>
        </p:txBody>
      </p:sp>
      <p:sp>
        <p:nvSpPr>
          <p:cNvPr id="481" name="Shape 481"/>
          <p:cNvSpPr/>
          <p:nvPr/>
        </p:nvSpPr>
        <p:spPr>
          <a:xfrm>
            <a:off x="2128787" y="2498379"/>
            <a:ext cx="363600" cy="338100"/>
          </a:xfrm>
          <a:custGeom>
            <a:pathLst>
              <a:path extrusionOk="0" h="120000" w="120000">
                <a:moveTo>
                  <a:pt x="29919" y="0"/>
                </a:moveTo>
                <a:lnTo>
                  <a:pt x="29919" y="89869"/>
                </a:lnTo>
                <a:lnTo>
                  <a:pt x="0" y="89869"/>
                </a:lnTo>
                <a:lnTo>
                  <a:pt x="59946" y="119913"/>
                </a:lnTo>
                <a:lnTo>
                  <a:pt x="119892" y="89869"/>
                </a:lnTo>
                <a:lnTo>
                  <a:pt x="89865" y="89869"/>
                </a:lnTo>
                <a:lnTo>
                  <a:pt x="89865" y="0"/>
                </a:lnTo>
                <a:lnTo>
                  <a:pt x="29919" y="0"/>
                </a:lnTo>
              </a:path>
            </a:pathLst>
          </a:custGeom>
          <a:solidFill>
            <a:srgbClr val="355E00"/>
          </a:solidFill>
          <a:ln cap="flat" cmpd="sng" w="9525">
            <a:solidFill>
              <a:srgbClr val="000000"/>
            </a:solidFill>
            <a:prstDash val="solid"/>
            <a:round/>
            <a:headEnd len="sm" w="sm" type="none"/>
            <a:tailEnd len="sm" w="sm" type="none"/>
          </a:ln>
        </p:spPr>
      </p:sp>
      <p:sp>
        <p:nvSpPr>
          <p:cNvPr id="482" name="Shape 482"/>
          <p:cNvSpPr/>
          <p:nvPr/>
        </p:nvSpPr>
        <p:spPr>
          <a:xfrm>
            <a:off x="4325497" y="3206008"/>
            <a:ext cx="513600" cy="281700"/>
          </a:xfrm>
          <a:custGeom>
            <a:pathLst>
              <a:path extrusionOk="0" h="120000" w="120000">
                <a:moveTo>
                  <a:pt x="0" y="29895"/>
                </a:moveTo>
                <a:lnTo>
                  <a:pt x="89904" y="29895"/>
                </a:lnTo>
                <a:lnTo>
                  <a:pt x="89904" y="0"/>
                </a:lnTo>
                <a:lnTo>
                  <a:pt x="119923" y="59895"/>
                </a:lnTo>
                <a:lnTo>
                  <a:pt x="89904" y="119895"/>
                </a:lnTo>
                <a:lnTo>
                  <a:pt x="89904" y="89895"/>
                </a:lnTo>
                <a:lnTo>
                  <a:pt x="0" y="89895"/>
                </a:lnTo>
                <a:lnTo>
                  <a:pt x="0" y="29895"/>
                </a:lnTo>
              </a:path>
            </a:pathLst>
          </a:custGeom>
          <a:solidFill>
            <a:srgbClr val="355E00"/>
          </a:solidFill>
          <a:ln cap="flat" cmpd="sng" w="9525">
            <a:solidFill>
              <a:srgbClr val="000000"/>
            </a:solidFill>
            <a:prstDash val="solid"/>
            <a:round/>
            <a:headEnd len="sm" w="sm" type="none"/>
            <a:tailEnd len="sm" w="sm" type="none"/>
          </a:ln>
        </p:spPr>
      </p:sp>
      <p:sp>
        <p:nvSpPr>
          <p:cNvPr id="483" name="Shape 483"/>
          <p:cNvSpPr/>
          <p:nvPr/>
        </p:nvSpPr>
        <p:spPr>
          <a:xfrm>
            <a:off x="4388848" y="1669750"/>
            <a:ext cx="8658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Shape 484"/>
          <p:cNvSpPr/>
          <p:nvPr/>
        </p:nvSpPr>
        <p:spPr>
          <a:xfrm rot="8584769">
            <a:off x="2793620" y="3633971"/>
            <a:ext cx="271680" cy="13284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Shape 485"/>
          <p:cNvSpPr/>
          <p:nvPr/>
        </p:nvSpPr>
        <p:spPr>
          <a:xfrm rot="8587461">
            <a:off x="4076225" y="2549751"/>
            <a:ext cx="597420" cy="13284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Shape 486"/>
          <p:cNvSpPr/>
          <p:nvPr/>
        </p:nvSpPr>
        <p:spPr>
          <a:xfrm rot="8588481">
            <a:off x="3853970" y="2825899"/>
            <a:ext cx="305580" cy="13242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Shape 487"/>
          <p:cNvSpPr/>
          <p:nvPr/>
        </p:nvSpPr>
        <p:spPr>
          <a:xfrm rot="8587806">
            <a:off x="3631034" y="3006129"/>
            <a:ext cx="271500" cy="13284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Shape 488"/>
          <p:cNvSpPr/>
          <p:nvPr/>
        </p:nvSpPr>
        <p:spPr>
          <a:xfrm rot="8594607">
            <a:off x="4605378" y="2354177"/>
            <a:ext cx="60660" cy="132840"/>
          </a:xfrm>
          <a:prstGeom prst="rect">
            <a:avLst/>
          </a:prstGeom>
          <a:solidFill>
            <a:srgbClr val="B80047"/>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Shape 489"/>
          <p:cNvSpPr/>
          <p:nvPr/>
        </p:nvSpPr>
        <p:spPr>
          <a:xfrm rot="8587537">
            <a:off x="2966522" y="3319104"/>
            <a:ext cx="765420" cy="13284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Shape 490"/>
          <p:cNvSpPr/>
          <p:nvPr/>
        </p:nvSpPr>
        <p:spPr>
          <a:xfrm>
            <a:off x="5319192"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Shape 491"/>
          <p:cNvSpPr/>
          <p:nvPr/>
        </p:nvSpPr>
        <p:spPr>
          <a:xfrm>
            <a:off x="5384502"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Shape 492"/>
          <p:cNvSpPr/>
          <p:nvPr/>
        </p:nvSpPr>
        <p:spPr>
          <a:xfrm>
            <a:off x="5449813"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Shape 493"/>
          <p:cNvSpPr/>
          <p:nvPr/>
        </p:nvSpPr>
        <p:spPr>
          <a:xfrm>
            <a:off x="5515123"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Shape 494"/>
          <p:cNvSpPr/>
          <p:nvPr/>
        </p:nvSpPr>
        <p:spPr>
          <a:xfrm>
            <a:off x="5580433"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Shape 495"/>
          <p:cNvSpPr/>
          <p:nvPr/>
        </p:nvSpPr>
        <p:spPr>
          <a:xfrm>
            <a:off x="5645743"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Shape 496"/>
          <p:cNvSpPr/>
          <p:nvPr/>
        </p:nvSpPr>
        <p:spPr>
          <a:xfrm>
            <a:off x="5711053"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Shape 497"/>
          <p:cNvSpPr/>
          <p:nvPr/>
        </p:nvSpPr>
        <p:spPr>
          <a:xfrm>
            <a:off x="5776364"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Shape 498"/>
          <p:cNvSpPr/>
          <p:nvPr/>
        </p:nvSpPr>
        <p:spPr>
          <a:xfrm>
            <a:off x="5841674"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Shape 499"/>
          <p:cNvSpPr/>
          <p:nvPr/>
        </p:nvSpPr>
        <p:spPr>
          <a:xfrm>
            <a:off x="5906984"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Shape 500"/>
          <p:cNvSpPr/>
          <p:nvPr/>
        </p:nvSpPr>
        <p:spPr>
          <a:xfrm>
            <a:off x="5972294"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Shape 501"/>
          <p:cNvSpPr/>
          <p:nvPr/>
        </p:nvSpPr>
        <p:spPr>
          <a:xfrm>
            <a:off x="6037605"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Shape 502"/>
          <p:cNvSpPr/>
          <p:nvPr/>
        </p:nvSpPr>
        <p:spPr>
          <a:xfrm>
            <a:off x="6102915"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Shape 503"/>
          <p:cNvSpPr/>
          <p:nvPr/>
        </p:nvSpPr>
        <p:spPr>
          <a:xfrm>
            <a:off x="6168225"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Shape 504"/>
          <p:cNvSpPr/>
          <p:nvPr/>
        </p:nvSpPr>
        <p:spPr>
          <a:xfrm>
            <a:off x="6233535"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Shape 505"/>
          <p:cNvSpPr/>
          <p:nvPr/>
        </p:nvSpPr>
        <p:spPr>
          <a:xfrm>
            <a:off x="6298846"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Shape 506"/>
          <p:cNvSpPr/>
          <p:nvPr/>
        </p:nvSpPr>
        <p:spPr>
          <a:xfrm>
            <a:off x="6364156"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Shape 507"/>
          <p:cNvSpPr/>
          <p:nvPr/>
        </p:nvSpPr>
        <p:spPr>
          <a:xfrm>
            <a:off x="6364156"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Shape 508"/>
          <p:cNvSpPr/>
          <p:nvPr/>
        </p:nvSpPr>
        <p:spPr>
          <a:xfrm>
            <a:off x="6429466"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Shape 509"/>
          <p:cNvSpPr/>
          <p:nvPr/>
        </p:nvSpPr>
        <p:spPr>
          <a:xfrm>
            <a:off x="6494776"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Shape 510"/>
          <p:cNvSpPr/>
          <p:nvPr/>
        </p:nvSpPr>
        <p:spPr>
          <a:xfrm>
            <a:off x="6560087"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Shape 511"/>
          <p:cNvSpPr/>
          <p:nvPr/>
        </p:nvSpPr>
        <p:spPr>
          <a:xfrm>
            <a:off x="6625397"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Shape 512"/>
          <p:cNvSpPr/>
          <p:nvPr/>
        </p:nvSpPr>
        <p:spPr>
          <a:xfrm>
            <a:off x="6690707"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Shape 513"/>
          <p:cNvSpPr/>
          <p:nvPr/>
        </p:nvSpPr>
        <p:spPr>
          <a:xfrm>
            <a:off x="6756017"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Shape 514"/>
          <p:cNvSpPr/>
          <p:nvPr/>
        </p:nvSpPr>
        <p:spPr>
          <a:xfrm>
            <a:off x="6821327"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Shape 515"/>
          <p:cNvSpPr/>
          <p:nvPr/>
        </p:nvSpPr>
        <p:spPr>
          <a:xfrm>
            <a:off x="6886638"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Shape 516"/>
          <p:cNvSpPr/>
          <p:nvPr/>
        </p:nvSpPr>
        <p:spPr>
          <a:xfrm>
            <a:off x="6951948"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Shape 517"/>
          <p:cNvSpPr/>
          <p:nvPr/>
        </p:nvSpPr>
        <p:spPr>
          <a:xfrm>
            <a:off x="7017258"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Shape 518"/>
          <p:cNvSpPr/>
          <p:nvPr/>
        </p:nvSpPr>
        <p:spPr>
          <a:xfrm>
            <a:off x="7082568"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Shape 519"/>
          <p:cNvSpPr/>
          <p:nvPr/>
        </p:nvSpPr>
        <p:spPr>
          <a:xfrm>
            <a:off x="7147879"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Shape 520"/>
          <p:cNvSpPr/>
          <p:nvPr/>
        </p:nvSpPr>
        <p:spPr>
          <a:xfrm>
            <a:off x="7213189"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Shape 521"/>
          <p:cNvSpPr/>
          <p:nvPr/>
        </p:nvSpPr>
        <p:spPr>
          <a:xfrm>
            <a:off x="7278499"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Shape 522"/>
          <p:cNvSpPr/>
          <p:nvPr/>
        </p:nvSpPr>
        <p:spPr>
          <a:xfrm>
            <a:off x="7343809"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Shape 523"/>
          <p:cNvSpPr/>
          <p:nvPr/>
        </p:nvSpPr>
        <p:spPr>
          <a:xfrm>
            <a:off x="7409120"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Shape 524"/>
          <p:cNvSpPr/>
          <p:nvPr/>
        </p:nvSpPr>
        <p:spPr>
          <a:xfrm>
            <a:off x="7474430"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Shape 525"/>
          <p:cNvSpPr/>
          <p:nvPr/>
        </p:nvSpPr>
        <p:spPr>
          <a:xfrm>
            <a:off x="7474430"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Shape 526"/>
          <p:cNvSpPr/>
          <p:nvPr/>
        </p:nvSpPr>
        <p:spPr>
          <a:xfrm>
            <a:off x="7539740"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Shape 527"/>
          <p:cNvSpPr/>
          <p:nvPr/>
        </p:nvSpPr>
        <p:spPr>
          <a:xfrm>
            <a:off x="7605050"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Shape 528"/>
          <p:cNvSpPr/>
          <p:nvPr/>
        </p:nvSpPr>
        <p:spPr>
          <a:xfrm>
            <a:off x="7670361"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Shape 529"/>
          <p:cNvSpPr/>
          <p:nvPr/>
        </p:nvSpPr>
        <p:spPr>
          <a:xfrm>
            <a:off x="7670361" y="3286348"/>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Shape 530"/>
          <p:cNvSpPr txBox="1"/>
          <p:nvPr/>
        </p:nvSpPr>
        <p:spPr>
          <a:xfrm>
            <a:off x="4608700" y="2831500"/>
            <a:ext cx="4366500" cy="3102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cDNA exon region is fragmented and sequenced</a:t>
            </a:r>
            <a:endParaRPr b="0" i="0" sz="1500" u="none" cap="none" strike="noStrike">
              <a:solidFill>
                <a:srgbClr val="000000"/>
              </a:solidFill>
              <a:latin typeface="Arial"/>
              <a:ea typeface="Arial"/>
              <a:cs typeface="Arial"/>
              <a:sym typeface="Arial"/>
            </a:endParaRPr>
          </a:p>
        </p:txBody>
      </p:sp>
      <p:sp>
        <p:nvSpPr>
          <p:cNvPr id="531" name="Shape 531"/>
          <p:cNvSpPr/>
          <p:nvPr/>
        </p:nvSpPr>
        <p:spPr>
          <a:xfrm>
            <a:off x="5057951"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Shape 532"/>
          <p:cNvSpPr/>
          <p:nvPr/>
        </p:nvSpPr>
        <p:spPr>
          <a:xfrm>
            <a:off x="5188572"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Shape 533"/>
          <p:cNvSpPr/>
          <p:nvPr/>
        </p:nvSpPr>
        <p:spPr>
          <a:xfrm>
            <a:off x="5319192"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Shape 534"/>
          <p:cNvSpPr/>
          <p:nvPr/>
        </p:nvSpPr>
        <p:spPr>
          <a:xfrm>
            <a:off x="5449813"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Shape 535"/>
          <p:cNvSpPr/>
          <p:nvPr/>
        </p:nvSpPr>
        <p:spPr>
          <a:xfrm>
            <a:off x="5580433"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Shape 536"/>
          <p:cNvSpPr/>
          <p:nvPr/>
        </p:nvSpPr>
        <p:spPr>
          <a:xfrm>
            <a:off x="5711053"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Shape 537"/>
          <p:cNvSpPr/>
          <p:nvPr/>
        </p:nvSpPr>
        <p:spPr>
          <a:xfrm>
            <a:off x="5841674"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Shape 538"/>
          <p:cNvSpPr/>
          <p:nvPr/>
        </p:nvSpPr>
        <p:spPr>
          <a:xfrm>
            <a:off x="5972294"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Shape 539"/>
          <p:cNvSpPr/>
          <p:nvPr/>
        </p:nvSpPr>
        <p:spPr>
          <a:xfrm>
            <a:off x="6102915"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Shape 540"/>
          <p:cNvSpPr/>
          <p:nvPr/>
        </p:nvSpPr>
        <p:spPr>
          <a:xfrm>
            <a:off x="6233535"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Shape 541"/>
          <p:cNvSpPr/>
          <p:nvPr/>
        </p:nvSpPr>
        <p:spPr>
          <a:xfrm>
            <a:off x="6364156"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Shape 542"/>
          <p:cNvSpPr/>
          <p:nvPr/>
        </p:nvSpPr>
        <p:spPr>
          <a:xfrm>
            <a:off x="6494776"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Shape 543"/>
          <p:cNvSpPr/>
          <p:nvPr/>
        </p:nvSpPr>
        <p:spPr>
          <a:xfrm>
            <a:off x="6625397"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Shape 544"/>
          <p:cNvSpPr/>
          <p:nvPr/>
        </p:nvSpPr>
        <p:spPr>
          <a:xfrm>
            <a:off x="6756017"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Shape 545"/>
          <p:cNvSpPr/>
          <p:nvPr/>
        </p:nvSpPr>
        <p:spPr>
          <a:xfrm>
            <a:off x="4927331"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Shape 546"/>
          <p:cNvSpPr/>
          <p:nvPr/>
        </p:nvSpPr>
        <p:spPr>
          <a:xfrm>
            <a:off x="7017258"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Shape 547"/>
          <p:cNvSpPr/>
          <p:nvPr/>
        </p:nvSpPr>
        <p:spPr>
          <a:xfrm>
            <a:off x="7147879"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Shape 548"/>
          <p:cNvSpPr/>
          <p:nvPr/>
        </p:nvSpPr>
        <p:spPr>
          <a:xfrm>
            <a:off x="7278499"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Shape 549"/>
          <p:cNvSpPr/>
          <p:nvPr/>
        </p:nvSpPr>
        <p:spPr>
          <a:xfrm>
            <a:off x="7409120"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Shape 550"/>
          <p:cNvSpPr/>
          <p:nvPr/>
        </p:nvSpPr>
        <p:spPr>
          <a:xfrm>
            <a:off x="7539740"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Shape 551"/>
          <p:cNvSpPr/>
          <p:nvPr/>
        </p:nvSpPr>
        <p:spPr>
          <a:xfrm>
            <a:off x="7670361"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Shape 552"/>
          <p:cNvSpPr/>
          <p:nvPr/>
        </p:nvSpPr>
        <p:spPr>
          <a:xfrm>
            <a:off x="3751746"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Shape 553"/>
          <p:cNvSpPr/>
          <p:nvPr/>
        </p:nvSpPr>
        <p:spPr>
          <a:xfrm>
            <a:off x="3882367"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Shape 554"/>
          <p:cNvSpPr/>
          <p:nvPr/>
        </p:nvSpPr>
        <p:spPr>
          <a:xfrm>
            <a:off x="4012987"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Shape 555"/>
          <p:cNvSpPr/>
          <p:nvPr/>
        </p:nvSpPr>
        <p:spPr>
          <a:xfrm>
            <a:off x="4143608"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Shape 556"/>
          <p:cNvSpPr/>
          <p:nvPr/>
        </p:nvSpPr>
        <p:spPr>
          <a:xfrm>
            <a:off x="4274228"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Shape 557"/>
          <p:cNvSpPr/>
          <p:nvPr/>
        </p:nvSpPr>
        <p:spPr>
          <a:xfrm>
            <a:off x="4404849"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Shape 558"/>
          <p:cNvSpPr/>
          <p:nvPr/>
        </p:nvSpPr>
        <p:spPr>
          <a:xfrm>
            <a:off x="4535469"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Shape 559"/>
          <p:cNvSpPr/>
          <p:nvPr/>
        </p:nvSpPr>
        <p:spPr>
          <a:xfrm>
            <a:off x="4666090"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Shape 560"/>
          <p:cNvSpPr/>
          <p:nvPr/>
        </p:nvSpPr>
        <p:spPr>
          <a:xfrm>
            <a:off x="4796710"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Shape 561"/>
          <p:cNvSpPr/>
          <p:nvPr/>
        </p:nvSpPr>
        <p:spPr>
          <a:xfrm>
            <a:off x="6886638"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Shape 562"/>
          <p:cNvSpPr/>
          <p:nvPr/>
        </p:nvSpPr>
        <p:spPr>
          <a:xfrm>
            <a:off x="7800981"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Shape 563"/>
          <p:cNvSpPr/>
          <p:nvPr/>
        </p:nvSpPr>
        <p:spPr>
          <a:xfrm>
            <a:off x="7931601"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Shape 564"/>
          <p:cNvSpPr/>
          <p:nvPr/>
        </p:nvSpPr>
        <p:spPr>
          <a:xfrm>
            <a:off x="8062222"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Shape 565"/>
          <p:cNvSpPr/>
          <p:nvPr/>
        </p:nvSpPr>
        <p:spPr>
          <a:xfrm>
            <a:off x="8192842"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Shape 566"/>
          <p:cNvSpPr/>
          <p:nvPr/>
        </p:nvSpPr>
        <p:spPr>
          <a:xfrm>
            <a:off x="8323463"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Shape 567"/>
          <p:cNvSpPr/>
          <p:nvPr/>
        </p:nvSpPr>
        <p:spPr>
          <a:xfrm>
            <a:off x="8454083"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Shape 568"/>
          <p:cNvSpPr/>
          <p:nvPr/>
        </p:nvSpPr>
        <p:spPr>
          <a:xfrm>
            <a:off x="8584704"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Shape 569"/>
          <p:cNvSpPr/>
          <p:nvPr/>
        </p:nvSpPr>
        <p:spPr>
          <a:xfrm>
            <a:off x="8715324"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Shape 570"/>
          <p:cNvSpPr/>
          <p:nvPr/>
        </p:nvSpPr>
        <p:spPr>
          <a:xfrm>
            <a:off x="8845945" y="4045659"/>
            <a:ext cx="78300" cy="112500"/>
          </a:xfrm>
          <a:prstGeom prst="rect">
            <a:avLst/>
          </a:prstGeom>
          <a:solidFill>
            <a:srgbClr val="99CCFF"/>
          </a:solidFill>
          <a:ln cap="flat" cmpd="sng" w="9525">
            <a:solidFill>
              <a:srgbClr val="000000"/>
            </a:solidFill>
            <a:prstDash val="solid"/>
            <a:round/>
            <a:headEnd len="sm" w="sm" type="none"/>
            <a:tailEnd len="sm" w="sm" type="none"/>
          </a:ln>
        </p:spPr>
        <p:txBody>
          <a:bodyPr anchorCtr="0" anchor="ctr" bIns="78325" lIns="78325" spcFirstLastPara="1" rIns="78325" wrap="square" tIns="7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Shape 571"/>
          <p:cNvSpPr/>
          <p:nvPr/>
        </p:nvSpPr>
        <p:spPr>
          <a:xfrm>
            <a:off x="6324317" y="3592522"/>
            <a:ext cx="363600" cy="338100"/>
          </a:xfrm>
          <a:custGeom>
            <a:pathLst>
              <a:path extrusionOk="0" h="120000" w="120000">
                <a:moveTo>
                  <a:pt x="29919" y="0"/>
                </a:moveTo>
                <a:lnTo>
                  <a:pt x="29919" y="89869"/>
                </a:lnTo>
                <a:lnTo>
                  <a:pt x="0" y="89869"/>
                </a:lnTo>
                <a:lnTo>
                  <a:pt x="59946" y="119913"/>
                </a:lnTo>
                <a:lnTo>
                  <a:pt x="119892" y="89869"/>
                </a:lnTo>
                <a:lnTo>
                  <a:pt x="89865" y="89869"/>
                </a:lnTo>
                <a:lnTo>
                  <a:pt x="89865" y="0"/>
                </a:lnTo>
                <a:lnTo>
                  <a:pt x="29919" y="0"/>
                </a:lnTo>
              </a:path>
            </a:pathLst>
          </a:custGeom>
          <a:solidFill>
            <a:srgbClr val="355E00"/>
          </a:solidFill>
          <a:ln cap="flat" cmpd="sng" w="9525">
            <a:solidFill>
              <a:srgbClr val="000000"/>
            </a:solidFill>
            <a:prstDash val="solid"/>
            <a:round/>
            <a:headEnd len="sm" w="sm" type="none"/>
            <a:tailEnd len="sm" w="sm" type="none"/>
          </a:ln>
        </p:spPr>
      </p:sp>
      <p:cxnSp>
        <p:nvCxnSpPr>
          <p:cNvPr id="572" name="Shape 572"/>
          <p:cNvCxnSpPr/>
          <p:nvPr/>
        </p:nvCxnSpPr>
        <p:spPr>
          <a:xfrm>
            <a:off x="3750114"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73" name="Shape 573"/>
          <p:cNvCxnSpPr/>
          <p:nvPr/>
        </p:nvCxnSpPr>
        <p:spPr>
          <a:xfrm>
            <a:off x="3881061"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74" name="Shape 574"/>
          <p:cNvCxnSpPr/>
          <p:nvPr/>
        </p:nvCxnSpPr>
        <p:spPr>
          <a:xfrm>
            <a:off x="4012008"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75" name="Shape 575"/>
          <p:cNvCxnSpPr/>
          <p:nvPr/>
        </p:nvCxnSpPr>
        <p:spPr>
          <a:xfrm>
            <a:off x="4142955"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76" name="Shape 576"/>
          <p:cNvCxnSpPr/>
          <p:nvPr/>
        </p:nvCxnSpPr>
        <p:spPr>
          <a:xfrm>
            <a:off x="4273902"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77" name="Shape 577"/>
          <p:cNvCxnSpPr/>
          <p:nvPr/>
        </p:nvCxnSpPr>
        <p:spPr>
          <a:xfrm>
            <a:off x="4404849"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78" name="Shape 578"/>
          <p:cNvCxnSpPr/>
          <p:nvPr/>
        </p:nvCxnSpPr>
        <p:spPr>
          <a:xfrm>
            <a:off x="4535796"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79" name="Shape 579"/>
          <p:cNvCxnSpPr/>
          <p:nvPr/>
        </p:nvCxnSpPr>
        <p:spPr>
          <a:xfrm>
            <a:off x="4666743"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0" name="Shape 580"/>
          <p:cNvCxnSpPr/>
          <p:nvPr/>
        </p:nvCxnSpPr>
        <p:spPr>
          <a:xfrm>
            <a:off x="4797690"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1" name="Shape 581"/>
          <p:cNvCxnSpPr/>
          <p:nvPr/>
        </p:nvCxnSpPr>
        <p:spPr>
          <a:xfrm>
            <a:off x="4926025"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2" name="Shape 582"/>
          <p:cNvCxnSpPr/>
          <p:nvPr/>
        </p:nvCxnSpPr>
        <p:spPr>
          <a:xfrm>
            <a:off x="5056972"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3" name="Shape 583"/>
          <p:cNvCxnSpPr/>
          <p:nvPr/>
        </p:nvCxnSpPr>
        <p:spPr>
          <a:xfrm>
            <a:off x="5187919"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4" name="Shape 584"/>
          <p:cNvCxnSpPr/>
          <p:nvPr/>
        </p:nvCxnSpPr>
        <p:spPr>
          <a:xfrm>
            <a:off x="5318866"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5" name="Shape 585"/>
          <p:cNvCxnSpPr/>
          <p:nvPr/>
        </p:nvCxnSpPr>
        <p:spPr>
          <a:xfrm>
            <a:off x="5449813"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6" name="Shape 586"/>
          <p:cNvCxnSpPr/>
          <p:nvPr/>
        </p:nvCxnSpPr>
        <p:spPr>
          <a:xfrm>
            <a:off x="5580760"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7" name="Shape 587"/>
          <p:cNvCxnSpPr/>
          <p:nvPr/>
        </p:nvCxnSpPr>
        <p:spPr>
          <a:xfrm>
            <a:off x="5711707"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8" name="Shape 588"/>
          <p:cNvCxnSpPr/>
          <p:nvPr/>
        </p:nvCxnSpPr>
        <p:spPr>
          <a:xfrm>
            <a:off x="5842654"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89" name="Shape 589"/>
          <p:cNvCxnSpPr/>
          <p:nvPr/>
        </p:nvCxnSpPr>
        <p:spPr>
          <a:xfrm>
            <a:off x="5973600"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0" name="Shape 590"/>
          <p:cNvCxnSpPr/>
          <p:nvPr/>
        </p:nvCxnSpPr>
        <p:spPr>
          <a:xfrm>
            <a:off x="6101936"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1" name="Shape 591"/>
          <p:cNvCxnSpPr/>
          <p:nvPr/>
        </p:nvCxnSpPr>
        <p:spPr>
          <a:xfrm>
            <a:off x="6232883"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2" name="Shape 592"/>
          <p:cNvCxnSpPr/>
          <p:nvPr/>
        </p:nvCxnSpPr>
        <p:spPr>
          <a:xfrm>
            <a:off x="6363829"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3" name="Shape 593"/>
          <p:cNvCxnSpPr/>
          <p:nvPr/>
        </p:nvCxnSpPr>
        <p:spPr>
          <a:xfrm>
            <a:off x="6494776"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4" name="Shape 594"/>
          <p:cNvCxnSpPr/>
          <p:nvPr/>
        </p:nvCxnSpPr>
        <p:spPr>
          <a:xfrm>
            <a:off x="6625723"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5" name="Shape 595"/>
          <p:cNvCxnSpPr/>
          <p:nvPr/>
        </p:nvCxnSpPr>
        <p:spPr>
          <a:xfrm>
            <a:off x="6756671"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6" name="Shape 596"/>
          <p:cNvCxnSpPr/>
          <p:nvPr/>
        </p:nvCxnSpPr>
        <p:spPr>
          <a:xfrm>
            <a:off x="6887618"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7" name="Shape 597"/>
          <p:cNvCxnSpPr/>
          <p:nvPr/>
        </p:nvCxnSpPr>
        <p:spPr>
          <a:xfrm>
            <a:off x="7018564"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8" name="Shape 598"/>
          <p:cNvCxnSpPr/>
          <p:nvPr/>
        </p:nvCxnSpPr>
        <p:spPr>
          <a:xfrm>
            <a:off x="7149511"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599" name="Shape 599"/>
          <p:cNvCxnSpPr/>
          <p:nvPr/>
        </p:nvCxnSpPr>
        <p:spPr>
          <a:xfrm>
            <a:off x="7277846"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0" name="Shape 600"/>
          <p:cNvCxnSpPr/>
          <p:nvPr/>
        </p:nvCxnSpPr>
        <p:spPr>
          <a:xfrm>
            <a:off x="7408793"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1" name="Shape 601"/>
          <p:cNvCxnSpPr/>
          <p:nvPr/>
        </p:nvCxnSpPr>
        <p:spPr>
          <a:xfrm>
            <a:off x="7539740"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2" name="Shape 602"/>
          <p:cNvCxnSpPr/>
          <p:nvPr/>
        </p:nvCxnSpPr>
        <p:spPr>
          <a:xfrm>
            <a:off x="7670687"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3" name="Shape 603"/>
          <p:cNvCxnSpPr/>
          <p:nvPr/>
        </p:nvCxnSpPr>
        <p:spPr>
          <a:xfrm>
            <a:off x="7801634"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4" name="Shape 604"/>
          <p:cNvCxnSpPr/>
          <p:nvPr/>
        </p:nvCxnSpPr>
        <p:spPr>
          <a:xfrm>
            <a:off x="7932582"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5" name="Shape 605"/>
          <p:cNvCxnSpPr/>
          <p:nvPr/>
        </p:nvCxnSpPr>
        <p:spPr>
          <a:xfrm>
            <a:off x="8063528"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6" name="Shape 606"/>
          <p:cNvCxnSpPr/>
          <p:nvPr/>
        </p:nvCxnSpPr>
        <p:spPr>
          <a:xfrm>
            <a:off x="8194475"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7" name="Shape 607"/>
          <p:cNvCxnSpPr/>
          <p:nvPr/>
        </p:nvCxnSpPr>
        <p:spPr>
          <a:xfrm>
            <a:off x="8325422"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8" name="Shape 608"/>
          <p:cNvCxnSpPr/>
          <p:nvPr/>
        </p:nvCxnSpPr>
        <p:spPr>
          <a:xfrm>
            <a:off x="7800654"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09" name="Shape 609"/>
          <p:cNvCxnSpPr/>
          <p:nvPr/>
        </p:nvCxnSpPr>
        <p:spPr>
          <a:xfrm>
            <a:off x="7931601"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10" name="Shape 610"/>
          <p:cNvCxnSpPr/>
          <p:nvPr/>
        </p:nvCxnSpPr>
        <p:spPr>
          <a:xfrm>
            <a:off x="8062549"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11" name="Shape 611"/>
          <p:cNvCxnSpPr/>
          <p:nvPr/>
        </p:nvCxnSpPr>
        <p:spPr>
          <a:xfrm>
            <a:off x="8193496"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12" name="Shape 612"/>
          <p:cNvCxnSpPr/>
          <p:nvPr/>
        </p:nvCxnSpPr>
        <p:spPr>
          <a:xfrm>
            <a:off x="8324443"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13" name="Shape 613"/>
          <p:cNvCxnSpPr/>
          <p:nvPr/>
        </p:nvCxnSpPr>
        <p:spPr>
          <a:xfrm>
            <a:off x="8455389"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14" name="Shape 614"/>
          <p:cNvCxnSpPr/>
          <p:nvPr/>
        </p:nvCxnSpPr>
        <p:spPr>
          <a:xfrm>
            <a:off x="8586337"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15" name="Shape 615"/>
          <p:cNvCxnSpPr/>
          <p:nvPr/>
        </p:nvCxnSpPr>
        <p:spPr>
          <a:xfrm>
            <a:off x="8717284" y="4229119"/>
            <a:ext cx="72900" cy="0"/>
          </a:xfrm>
          <a:prstGeom prst="straightConnector1">
            <a:avLst/>
          </a:prstGeom>
          <a:noFill/>
          <a:ln cap="flat" cmpd="sng" w="18350">
            <a:solidFill>
              <a:srgbClr val="000000"/>
            </a:solidFill>
            <a:prstDash val="solid"/>
            <a:round/>
            <a:headEnd len="sm" w="sm" type="none"/>
            <a:tailEnd len="sm" w="sm" type="none"/>
          </a:ln>
        </p:spPr>
      </p:cxnSp>
      <p:cxnSp>
        <p:nvCxnSpPr>
          <p:cNvPr id="616" name="Shape 616"/>
          <p:cNvCxnSpPr/>
          <p:nvPr/>
        </p:nvCxnSpPr>
        <p:spPr>
          <a:xfrm>
            <a:off x="8848231" y="4229119"/>
            <a:ext cx="72900" cy="0"/>
          </a:xfrm>
          <a:prstGeom prst="straightConnector1">
            <a:avLst/>
          </a:prstGeom>
          <a:noFill/>
          <a:ln cap="flat" cmpd="sng" w="18350">
            <a:solidFill>
              <a:srgbClr val="000000"/>
            </a:solidFill>
            <a:prstDash val="solid"/>
            <a:round/>
            <a:headEnd len="sm" w="sm" type="none"/>
            <a:tailEnd len="sm" w="sm" type="none"/>
          </a:ln>
        </p:spPr>
      </p:cxnSp>
      <p:sp>
        <p:nvSpPr>
          <p:cNvPr id="617" name="Shape 617"/>
          <p:cNvSpPr txBox="1"/>
          <p:nvPr/>
        </p:nvSpPr>
        <p:spPr>
          <a:xfrm>
            <a:off x="4205653" y="4291311"/>
            <a:ext cx="4669500" cy="5388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reads are then mapped to a reference genome or reference sequences or assembled</a:t>
            </a:r>
            <a:endParaRPr b="0" i="0" sz="1500" u="none" cap="none" strike="noStrike">
              <a:solidFill>
                <a:srgbClr val="000000"/>
              </a:solidFill>
              <a:latin typeface="Arial"/>
              <a:ea typeface="Arial"/>
              <a:cs typeface="Arial"/>
              <a:sym typeface="Arial"/>
            </a:endParaRPr>
          </a:p>
        </p:txBody>
      </p:sp>
      <p:sp>
        <p:nvSpPr>
          <p:cNvPr id="618" name="Shape 618"/>
          <p:cNvSpPr txBox="1"/>
          <p:nvPr/>
        </p:nvSpPr>
        <p:spPr>
          <a:xfrm>
            <a:off x="457172" y="33557"/>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Example of RNA sequencing</a:t>
            </a:r>
            <a:endParaRPr b="0" i="0" sz="38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2" name="Shape 622"/>
        <p:cNvGrpSpPr/>
        <p:nvPr/>
      </p:nvGrpSpPr>
      <p:grpSpPr>
        <a:xfrm>
          <a:off x="0" y="0"/>
          <a:ext cx="0" cy="0"/>
          <a:chOff x="0" y="0"/>
          <a:chExt cx="0" cy="0"/>
        </a:xfrm>
      </p:grpSpPr>
      <p:sp>
        <p:nvSpPr>
          <p:cNvPr id="623" name="Shape 623"/>
          <p:cNvSpPr txBox="1"/>
          <p:nvPr/>
        </p:nvSpPr>
        <p:spPr>
          <a:xfrm>
            <a:off x="1284454" y="1056422"/>
            <a:ext cx="7729500" cy="3711300"/>
          </a:xfrm>
          <a:prstGeom prst="rect">
            <a:avLst/>
          </a:prstGeom>
          <a:noFill/>
          <a:ln>
            <a:noFill/>
          </a:ln>
        </p:spPr>
        <p:txBody>
          <a:bodyPr anchorCtr="0" anchor="t" bIns="0" lIns="0" spcFirstLastPara="1" rIns="0" wrap="square" tIns="0">
            <a:noAutofit/>
          </a:bodyPr>
          <a:lstStyle/>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Differential Expression (DE) and transcript abundance</a:t>
            </a:r>
            <a:endParaRPr b="0" i="0" sz="1600" u="none" cap="none" strike="noStrike">
              <a:solidFill>
                <a:schemeClr val="dk1"/>
              </a:solidFill>
              <a:latin typeface="Arial"/>
              <a:ea typeface="Arial"/>
              <a:cs typeface="Arial"/>
              <a:sym typeface="Arial"/>
            </a:endParaRPr>
          </a:p>
          <a:p>
            <a:pPr indent="-330200" lvl="1" marL="9144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HISAT2, Bowtie, TopHat, Cufflinks, Cuffmerge, Cuffdiff</a:t>
            </a:r>
            <a:endParaRPr b="0" i="0" sz="1600" u="none" cap="none" strike="noStrike">
              <a:solidFill>
                <a:schemeClr val="dk1"/>
              </a:solidFill>
              <a:latin typeface="Arial"/>
              <a:ea typeface="Arial"/>
              <a:cs typeface="Arial"/>
              <a:sym typeface="Arial"/>
            </a:endParaRPr>
          </a:p>
          <a:p>
            <a:pPr indent="-330200" lvl="1" marL="9144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DESeq and DESeq2 (R package)</a:t>
            </a:r>
            <a:endParaRPr b="0" i="0" sz="1600" u="none" cap="none" strike="noStrike">
              <a:solidFill>
                <a:schemeClr val="dk1"/>
              </a:solidFill>
              <a:latin typeface="Arial"/>
              <a:ea typeface="Arial"/>
              <a:cs typeface="Arial"/>
              <a:sym typeface="Arial"/>
            </a:endParaRPr>
          </a:p>
          <a:p>
            <a:pPr indent="-330200" lvl="1" marL="9144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EdgeR  (R package)</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Transcriptome assembly (find isoforms and rare transcripts)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1" lang="en-US" sz="1600" u="none" cap="none" strike="noStrike">
                <a:solidFill>
                  <a:srgbClr val="000000"/>
                </a:solidFill>
                <a:latin typeface="Arial"/>
                <a:ea typeface="Arial"/>
                <a:cs typeface="Arial"/>
                <a:sym typeface="Arial"/>
              </a:rPr>
              <a:t>de novo</a:t>
            </a:r>
            <a:r>
              <a:rPr b="0" i="0" lang="en-US" sz="1600" u="none" cap="none" strike="noStrike">
                <a:solidFill>
                  <a:srgbClr val="000000"/>
                </a:solidFill>
                <a:latin typeface="Arial"/>
                <a:ea typeface="Arial"/>
                <a:cs typeface="Arial"/>
                <a:sym typeface="Arial"/>
              </a:rPr>
              <a:t> (Trinity, Oases, SOAPdenovo-Trans)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reference based (Trinity, StringTie)</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Genome Annotation</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Align to assembly for validation of gene models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Variant Calling</a:t>
            </a:r>
            <a:endParaRPr b="0" i="0" sz="1600" u="none" cap="none" strike="noStrike">
              <a:solidFill>
                <a:schemeClr val="dk1"/>
              </a:solidFill>
              <a:latin typeface="Arial"/>
              <a:ea typeface="Arial"/>
              <a:cs typeface="Arial"/>
              <a:sym typeface="Arial"/>
            </a:endParaRPr>
          </a:p>
          <a:p>
            <a:pPr indent="-330200" lvl="1" marL="9144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STAR/Picard/GATK (Haplotype Caller (HC) in RNA-seq mode)</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1" lang="en-US" sz="1600" u="none" cap="none" strike="noStrike">
                <a:solidFill>
                  <a:srgbClr val="000000"/>
                </a:solidFill>
                <a:latin typeface="Arial"/>
                <a:ea typeface="Arial"/>
                <a:cs typeface="Arial"/>
                <a:sym typeface="Arial"/>
              </a:rPr>
              <a:t>de novo</a:t>
            </a:r>
            <a:r>
              <a:rPr b="0" i="0" lang="en-US" sz="1600" u="none" cap="none" strike="noStrike">
                <a:solidFill>
                  <a:srgbClr val="000000"/>
                </a:solidFill>
                <a:latin typeface="Arial"/>
                <a:ea typeface="Arial"/>
                <a:cs typeface="Arial"/>
                <a:sym typeface="Arial"/>
              </a:rPr>
              <a:t> genome assembly scaffolding</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L_RNA_scaffolder</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Identify fusion transcripts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tophat-fusion</a:t>
            </a:r>
            <a:endParaRPr b="0" i="0" sz="1600" u="none" cap="none" strike="noStrike">
              <a:solidFill>
                <a:srgbClr val="000000"/>
              </a:solidFill>
              <a:latin typeface="Arial"/>
              <a:ea typeface="Arial"/>
              <a:cs typeface="Arial"/>
              <a:sym typeface="Arial"/>
            </a:endParaRPr>
          </a:p>
        </p:txBody>
      </p:sp>
      <p:sp>
        <p:nvSpPr>
          <p:cNvPr id="624" name="Shape 624"/>
          <p:cNvSpPr txBox="1"/>
          <p:nvPr/>
        </p:nvSpPr>
        <p:spPr>
          <a:xfrm>
            <a:off x="480683" y="260860"/>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RNA-seq Applications</a:t>
            </a:r>
            <a:endParaRPr b="0" i="0" sz="38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8" name="Shape 628"/>
        <p:cNvGrpSpPr/>
        <p:nvPr/>
      </p:nvGrpSpPr>
      <p:grpSpPr>
        <a:xfrm>
          <a:off x="0" y="0"/>
          <a:ext cx="0" cy="0"/>
          <a:chOff x="0" y="0"/>
          <a:chExt cx="0" cy="0"/>
        </a:xfrm>
      </p:grpSpPr>
      <p:sp>
        <p:nvSpPr>
          <p:cNvPr id="629" name="Shape 629"/>
          <p:cNvSpPr txBox="1"/>
          <p:nvPr/>
        </p:nvSpPr>
        <p:spPr>
          <a:xfrm>
            <a:off x="457645" y="45069"/>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700"/>
              <a:buFont typeface="Arial"/>
              <a:buNone/>
            </a:pPr>
            <a:r>
              <a:rPr b="0" i="0" lang="en-US" sz="3700" u="none" cap="none" strike="noStrike">
                <a:solidFill>
                  <a:srgbClr val="000000"/>
                </a:solidFill>
                <a:latin typeface="Arial"/>
                <a:ea typeface="Arial"/>
                <a:cs typeface="Arial"/>
                <a:sym typeface="Arial"/>
              </a:rPr>
              <a:t>Illumina Sequencing Technology</a:t>
            </a:r>
            <a:endParaRPr b="0" i="0" sz="3700" u="none" cap="none" strike="noStrike">
              <a:solidFill>
                <a:srgbClr val="000000"/>
              </a:solidFill>
              <a:latin typeface="Arial"/>
              <a:ea typeface="Arial"/>
              <a:cs typeface="Arial"/>
              <a:sym typeface="Arial"/>
            </a:endParaRPr>
          </a:p>
        </p:txBody>
      </p:sp>
      <p:pic>
        <p:nvPicPr>
          <p:cNvPr id="630" name="Shape 630"/>
          <p:cNvPicPr preferRelativeResize="0"/>
          <p:nvPr/>
        </p:nvPicPr>
        <p:blipFill rotWithShape="1">
          <a:blip r:embed="rId3">
            <a:alphaModFix/>
          </a:blip>
          <a:srcRect b="0" l="0" r="0" t="0"/>
          <a:stretch/>
        </p:blipFill>
        <p:spPr>
          <a:xfrm>
            <a:off x="260400" y="929679"/>
            <a:ext cx="7476908" cy="3645549"/>
          </a:xfrm>
          <a:prstGeom prst="rect">
            <a:avLst/>
          </a:prstGeom>
          <a:noFill/>
          <a:ln>
            <a:noFill/>
          </a:ln>
        </p:spPr>
      </p:pic>
      <p:sp>
        <p:nvSpPr>
          <p:cNvPr id="631" name="Shape 631"/>
          <p:cNvSpPr txBox="1"/>
          <p:nvPr/>
        </p:nvSpPr>
        <p:spPr>
          <a:xfrm>
            <a:off x="2311982" y="4527675"/>
            <a:ext cx="6774600" cy="3144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http://www.illumina.com/systems/sequencing-platforms.html             (Oct 2017)</a:t>
            </a:r>
            <a:endParaRPr b="0" i="0" sz="1500" u="none" cap="none" strike="noStrike">
              <a:solidFill>
                <a:srgbClr val="000000"/>
              </a:solidFill>
              <a:latin typeface="Arial"/>
              <a:ea typeface="Arial"/>
              <a:cs typeface="Arial"/>
              <a:sym typeface="Arial"/>
            </a:endParaRPr>
          </a:p>
        </p:txBody>
      </p:sp>
      <p:pic>
        <p:nvPicPr>
          <p:cNvPr descr="novaseq.png" id="632" name="Shape 632"/>
          <p:cNvPicPr preferRelativeResize="0"/>
          <p:nvPr/>
        </p:nvPicPr>
        <p:blipFill rotWithShape="1">
          <a:blip r:embed="rId4">
            <a:alphaModFix/>
          </a:blip>
          <a:srcRect b="0" l="0" r="0" t="0"/>
          <a:stretch/>
        </p:blipFill>
        <p:spPr>
          <a:xfrm>
            <a:off x="7612425" y="800823"/>
            <a:ext cx="1073125" cy="1067827"/>
          </a:xfrm>
          <a:prstGeom prst="rect">
            <a:avLst/>
          </a:prstGeom>
          <a:noFill/>
          <a:ln>
            <a:noFill/>
          </a:ln>
        </p:spPr>
      </p:pic>
      <p:sp>
        <p:nvSpPr>
          <p:cNvPr id="633" name="Shape 633"/>
          <p:cNvSpPr txBox="1"/>
          <p:nvPr/>
        </p:nvSpPr>
        <p:spPr>
          <a:xfrm>
            <a:off x="7819275" y="2174915"/>
            <a:ext cx="1324800" cy="256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Same as HiSeq</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2000 Gb</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6.6 billion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 x 150 bp</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19 - 40 hrs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no</a:t>
            </a:r>
            <a:endParaRPr b="0" i="0" sz="1200" u="none" cap="none" strike="noStrike">
              <a:solidFill>
                <a:srgbClr val="000000"/>
              </a:solidFill>
              <a:latin typeface="Arial"/>
              <a:ea typeface="Arial"/>
              <a:cs typeface="Arial"/>
              <a:sym typeface="Arial"/>
            </a:endParaRPr>
          </a:p>
        </p:txBody>
      </p:sp>
      <p:sp>
        <p:nvSpPr>
          <p:cNvPr id="634" name="Shape 634"/>
          <p:cNvSpPr txBox="1"/>
          <p:nvPr/>
        </p:nvSpPr>
        <p:spPr>
          <a:xfrm>
            <a:off x="7737400" y="1677700"/>
            <a:ext cx="1191000" cy="248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NovaSeq 5000</a:t>
            </a:r>
            <a:endParaRPr b="1" i="0" sz="1000" u="none" cap="none" strike="noStrike">
              <a:solidFill>
                <a:srgbClr val="000000"/>
              </a:solidFill>
              <a:latin typeface="Arial"/>
              <a:ea typeface="Arial"/>
              <a:cs typeface="Arial"/>
              <a:sym typeface="Arial"/>
            </a:endParaRPr>
          </a:p>
        </p:txBody>
      </p:sp>
      <p:cxnSp>
        <p:nvCxnSpPr>
          <p:cNvPr id="635" name="Shape 635"/>
          <p:cNvCxnSpPr/>
          <p:nvPr/>
        </p:nvCxnSpPr>
        <p:spPr>
          <a:xfrm>
            <a:off x="7763225" y="2584900"/>
            <a:ext cx="1284000" cy="0"/>
          </a:xfrm>
          <a:prstGeom prst="straightConnector1">
            <a:avLst/>
          </a:prstGeom>
          <a:noFill/>
          <a:ln cap="flat" cmpd="sng" w="9525">
            <a:solidFill>
              <a:schemeClr val="dk2"/>
            </a:solidFill>
            <a:prstDash val="solid"/>
            <a:round/>
            <a:headEnd len="sm" w="sm" type="none"/>
            <a:tailEnd len="sm" w="sm" type="none"/>
          </a:ln>
        </p:spPr>
      </p:cxnSp>
      <p:cxnSp>
        <p:nvCxnSpPr>
          <p:cNvPr id="636" name="Shape 636"/>
          <p:cNvCxnSpPr/>
          <p:nvPr/>
        </p:nvCxnSpPr>
        <p:spPr>
          <a:xfrm>
            <a:off x="7763225" y="2889700"/>
            <a:ext cx="1284000" cy="0"/>
          </a:xfrm>
          <a:prstGeom prst="straightConnector1">
            <a:avLst/>
          </a:prstGeom>
          <a:noFill/>
          <a:ln cap="flat" cmpd="sng" w="9525">
            <a:solidFill>
              <a:schemeClr val="dk2"/>
            </a:solidFill>
            <a:prstDash val="solid"/>
            <a:round/>
            <a:headEnd len="sm" w="sm" type="none"/>
            <a:tailEnd len="sm" w="sm" type="none"/>
          </a:ln>
        </p:spPr>
      </p:cxnSp>
      <p:cxnSp>
        <p:nvCxnSpPr>
          <p:cNvPr id="637" name="Shape 637"/>
          <p:cNvCxnSpPr/>
          <p:nvPr/>
        </p:nvCxnSpPr>
        <p:spPr>
          <a:xfrm>
            <a:off x="7763225" y="3304667"/>
            <a:ext cx="1284000" cy="0"/>
          </a:xfrm>
          <a:prstGeom prst="straightConnector1">
            <a:avLst/>
          </a:prstGeom>
          <a:noFill/>
          <a:ln cap="flat" cmpd="sng" w="9525">
            <a:solidFill>
              <a:schemeClr val="dk2"/>
            </a:solidFill>
            <a:prstDash val="solid"/>
            <a:round/>
            <a:headEnd len="sm" w="sm" type="none"/>
            <a:tailEnd len="sm" w="sm" type="none"/>
          </a:ln>
        </p:spPr>
      </p:cxnSp>
      <p:cxnSp>
        <p:nvCxnSpPr>
          <p:cNvPr id="638" name="Shape 638"/>
          <p:cNvCxnSpPr/>
          <p:nvPr/>
        </p:nvCxnSpPr>
        <p:spPr>
          <a:xfrm>
            <a:off x="7763225" y="3567235"/>
            <a:ext cx="1284000" cy="0"/>
          </a:xfrm>
          <a:prstGeom prst="straightConnector1">
            <a:avLst/>
          </a:prstGeom>
          <a:noFill/>
          <a:ln cap="flat" cmpd="sng" w="9525">
            <a:solidFill>
              <a:schemeClr val="dk2"/>
            </a:solidFill>
            <a:prstDash val="solid"/>
            <a:round/>
            <a:headEnd len="sm" w="sm" type="none"/>
            <a:tailEnd len="sm" w="sm" type="none"/>
          </a:ln>
        </p:spPr>
      </p:cxnSp>
      <p:cxnSp>
        <p:nvCxnSpPr>
          <p:cNvPr id="639" name="Shape 639"/>
          <p:cNvCxnSpPr/>
          <p:nvPr/>
        </p:nvCxnSpPr>
        <p:spPr>
          <a:xfrm>
            <a:off x="7763225" y="4261300"/>
            <a:ext cx="1284000" cy="0"/>
          </a:xfrm>
          <a:prstGeom prst="straightConnector1">
            <a:avLst/>
          </a:prstGeom>
          <a:noFill/>
          <a:ln cap="flat" cmpd="sng" w="9525">
            <a:solidFill>
              <a:schemeClr val="dk2"/>
            </a:solidFill>
            <a:prstDash val="solid"/>
            <a:round/>
            <a:headEnd len="sm" w="sm" type="none"/>
            <a:tailEnd len="sm" w="sm" type="none"/>
          </a:ln>
        </p:spPr>
      </p:cxnSp>
      <p:sp>
        <p:nvSpPr>
          <p:cNvPr id="640" name="Shape 640"/>
          <p:cNvSpPr txBox="1"/>
          <p:nvPr/>
        </p:nvSpPr>
        <p:spPr>
          <a:xfrm>
            <a:off x="4371612" y="751812"/>
            <a:ext cx="2186400" cy="2442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RNA-seq applications</a:t>
            </a:r>
            <a:endParaRPr b="0" i="0" sz="1500" u="none" cap="none" strike="noStrike">
              <a:solidFill>
                <a:srgbClr val="000000"/>
              </a:solidFill>
              <a:latin typeface="Arial"/>
              <a:ea typeface="Arial"/>
              <a:cs typeface="Arial"/>
              <a:sym typeface="Arial"/>
            </a:endParaRPr>
          </a:p>
        </p:txBody>
      </p:sp>
      <p:sp>
        <p:nvSpPr>
          <p:cNvPr id="641" name="Shape 641"/>
          <p:cNvSpPr/>
          <p:nvPr/>
        </p:nvSpPr>
        <p:spPr>
          <a:xfrm>
            <a:off x="4111863" y="1056375"/>
            <a:ext cx="1059900" cy="8151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Shape 642"/>
          <p:cNvSpPr/>
          <p:nvPr/>
        </p:nvSpPr>
        <p:spPr>
          <a:xfrm>
            <a:off x="5324270" y="1056375"/>
            <a:ext cx="1059900" cy="8151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Shape 643"/>
          <p:cNvSpPr/>
          <p:nvPr/>
        </p:nvSpPr>
        <p:spPr>
          <a:xfrm>
            <a:off x="4084687" y="1931275"/>
            <a:ext cx="2347200" cy="713400"/>
          </a:xfrm>
          <a:prstGeom prst="roundRect">
            <a:avLst>
              <a:gd fmla="val 16667" name="adj"/>
            </a:avLst>
          </a:prstGeom>
          <a:noFill/>
          <a:ln cap="flat" cmpd="sng" w="28575">
            <a:solidFill>
              <a:srgbClr val="FF950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Shape 644"/>
          <p:cNvSpPr/>
          <p:nvPr/>
        </p:nvSpPr>
        <p:spPr>
          <a:xfrm>
            <a:off x="7686475" y="839000"/>
            <a:ext cx="1059900" cy="12000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8" name="Shape 648"/>
        <p:cNvGrpSpPr/>
        <p:nvPr/>
      </p:nvGrpSpPr>
      <p:grpSpPr>
        <a:xfrm>
          <a:off x="0" y="0"/>
          <a:ext cx="0" cy="0"/>
          <a:chOff x="0" y="0"/>
          <a:chExt cx="0" cy="0"/>
        </a:xfrm>
      </p:grpSpPr>
      <p:sp>
        <p:nvSpPr>
          <p:cNvPr id="649" name="Shape 649"/>
          <p:cNvSpPr/>
          <p:nvPr/>
        </p:nvSpPr>
        <p:spPr>
          <a:xfrm>
            <a:off x="5467915" y="1091891"/>
            <a:ext cx="2716500" cy="3608400"/>
          </a:xfrm>
          <a:prstGeom prst="rect">
            <a:avLst/>
          </a:prstGeom>
          <a:noFill/>
          <a:ln cap="flat" cmpd="sng" w="18350">
            <a:solidFill>
              <a:srgbClr val="000000"/>
            </a:solidFill>
            <a:prstDash val="solid"/>
            <a:round/>
            <a:headEnd len="sm" w="sm" type="none"/>
            <a:tailEnd len="sm" w="sm" type="none"/>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Shape 650"/>
          <p:cNvSpPr/>
          <p:nvPr/>
        </p:nvSpPr>
        <p:spPr>
          <a:xfrm>
            <a:off x="1000709" y="1091891"/>
            <a:ext cx="2716500" cy="3608400"/>
          </a:xfrm>
          <a:prstGeom prst="rect">
            <a:avLst/>
          </a:prstGeom>
          <a:noFill/>
          <a:ln cap="flat" cmpd="sng" w="18350">
            <a:solidFill>
              <a:srgbClr val="000000"/>
            </a:solidFill>
            <a:prstDash val="solid"/>
            <a:round/>
            <a:headEnd len="sm" w="sm" type="none"/>
            <a:tailEnd len="sm" w="sm" type="none"/>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Shape 651"/>
          <p:cNvSpPr txBox="1"/>
          <p:nvPr/>
        </p:nvSpPr>
        <p:spPr>
          <a:xfrm>
            <a:off x="456845" y="52369"/>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700"/>
              <a:buFont typeface="Arial"/>
              <a:buNone/>
            </a:pPr>
            <a:r>
              <a:rPr b="0" i="0" lang="en-US" sz="3700" u="none" cap="none" strike="noStrike">
                <a:solidFill>
                  <a:srgbClr val="000000"/>
                </a:solidFill>
                <a:latin typeface="Arial"/>
                <a:ea typeface="Arial"/>
                <a:cs typeface="Arial"/>
                <a:sym typeface="Arial"/>
              </a:rPr>
              <a:t>Illumina Sequencing Libraries</a:t>
            </a:r>
            <a:endParaRPr b="0" i="0" sz="3700" u="none" cap="none" strike="noStrike">
              <a:solidFill>
                <a:srgbClr val="000000"/>
              </a:solidFill>
              <a:latin typeface="Arial"/>
              <a:ea typeface="Arial"/>
              <a:cs typeface="Arial"/>
              <a:sym typeface="Arial"/>
            </a:endParaRPr>
          </a:p>
        </p:txBody>
      </p:sp>
      <p:sp>
        <p:nvSpPr>
          <p:cNvPr id="652" name="Shape 652"/>
          <p:cNvSpPr txBox="1"/>
          <p:nvPr/>
        </p:nvSpPr>
        <p:spPr>
          <a:xfrm>
            <a:off x="1869225" y="785700"/>
            <a:ext cx="5955600" cy="3390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single end                                                     paired ends</a:t>
            </a:r>
            <a:endParaRPr b="0" i="0" sz="1500" u="none" cap="none" strike="noStrike">
              <a:solidFill>
                <a:srgbClr val="000000"/>
              </a:solidFill>
              <a:latin typeface="Arial"/>
              <a:ea typeface="Arial"/>
              <a:cs typeface="Arial"/>
              <a:sym typeface="Arial"/>
            </a:endParaRPr>
          </a:p>
        </p:txBody>
      </p:sp>
      <p:sp>
        <p:nvSpPr>
          <p:cNvPr id="653" name="Shape 653"/>
          <p:cNvSpPr txBox="1"/>
          <p:nvPr/>
        </p:nvSpPr>
        <p:spPr>
          <a:xfrm>
            <a:off x="7797617" y="503989"/>
            <a:ext cx="1407000" cy="3144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illumina.com</a:t>
            </a:r>
            <a:endParaRPr b="0" i="0" sz="1500" u="none" cap="none" strike="noStrike">
              <a:solidFill>
                <a:srgbClr val="000000"/>
              </a:solidFill>
              <a:latin typeface="Arial"/>
              <a:ea typeface="Arial"/>
              <a:cs typeface="Arial"/>
              <a:sym typeface="Arial"/>
            </a:endParaRPr>
          </a:p>
        </p:txBody>
      </p:sp>
      <p:sp>
        <p:nvSpPr>
          <p:cNvPr id="654" name="Shape 654"/>
          <p:cNvSpPr/>
          <p:nvPr/>
        </p:nvSpPr>
        <p:spPr>
          <a:xfrm>
            <a:off x="6211475" y="3652000"/>
            <a:ext cx="1069200" cy="42000"/>
          </a:xfrm>
          <a:prstGeom prst="rect">
            <a:avLst/>
          </a:prstGeom>
          <a:solidFill>
            <a:srgbClr val="808080"/>
          </a:solidFill>
          <a:ln cap="flat" cmpd="sng" w="9525">
            <a:solidFill>
              <a:srgbClr val="3465A4"/>
            </a:solidFill>
            <a:prstDash val="solid"/>
            <a:round/>
            <a:headEnd len="sm" w="sm" type="none"/>
            <a:tailEnd len="sm" w="sm" type="none"/>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5" name="Shape 655"/>
          <p:cNvCxnSpPr/>
          <p:nvPr/>
        </p:nvCxnSpPr>
        <p:spPr>
          <a:xfrm rot="-5400000">
            <a:off x="6814782" y="3844814"/>
            <a:ext cx="399300" cy="342600"/>
          </a:xfrm>
          <a:prstGeom prst="bentConnector3">
            <a:avLst>
              <a:gd fmla="val 50000" name="adj1"/>
            </a:avLst>
          </a:prstGeom>
          <a:noFill/>
          <a:ln cap="flat" cmpd="sng" w="9525">
            <a:solidFill>
              <a:srgbClr val="000000"/>
            </a:solidFill>
            <a:prstDash val="solid"/>
            <a:round/>
            <a:headEnd len="sm" w="sm" type="none"/>
            <a:tailEnd len="med" w="med" type="triangle"/>
          </a:ln>
        </p:spPr>
      </p:cxnSp>
      <p:sp>
        <p:nvSpPr>
          <p:cNvPr id="656" name="Shape 656"/>
          <p:cNvSpPr/>
          <p:nvPr/>
        </p:nvSpPr>
        <p:spPr>
          <a:xfrm>
            <a:off x="1744275" y="3652000"/>
            <a:ext cx="1062900" cy="42000"/>
          </a:xfrm>
          <a:prstGeom prst="rect">
            <a:avLst/>
          </a:prstGeom>
          <a:solidFill>
            <a:srgbClr val="808080"/>
          </a:solidFill>
          <a:ln cap="flat" cmpd="sng" w="9525">
            <a:solidFill>
              <a:srgbClr val="3465A4"/>
            </a:solidFill>
            <a:prstDash val="solid"/>
            <a:round/>
            <a:headEnd len="sm" w="sm" type="none"/>
            <a:tailEnd len="sm" w="sm" type="none"/>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Shape 657"/>
          <p:cNvSpPr/>
          <p:nvPr/>
        </p:nvSpPr>
        <p:spPr>
          <a:xfrm>
            <a:off x="1718799" y="3774475"/>
            <a:ext cx="1088400" cy="42000"/>
          </a:xfrm>
          <a:prstGeom prst="rect">
            <a:avLst/>
          </a:prstGeom>
          <a:solidFill>
            <a:srgbClr val="808080"/>
          </a:solidFill>
          <a:ln cap="flat" cmpd="sng" w="9525">
            <a:solidFill>
              <a:srgbClr val="3465A4"/>
            </a:solidFill>
            <a:prstDash val="solid"/>
            <a:round/>
            <a:headEnd len="sm" w="sm" type="none"/>
            <a:tailEnd len="sm" w="sm" type="none"/>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Shape 658"/>
          <p:cNvSpPr/>
          <p:nvPr/>
        </p:nvSpPr>
        <p:spPr>
          <a:xfrm>
            <a:off x="1716469" y="3651994"/>
            <a:ext cx="365400" cy="42000"/>
          </a:xfrm>
          <a:prstGeom prst="rect">
            <a:avLst/>
          </a:prstGeom>
          <a:solidFill>
            <a:srgbClr val="99FF66"/>
          </a:solidFill>
          <a:ln cap="flat" cmpd="sng" w="9525">
            <a:solidFill>
              <a:srgbClr val="3465A4"/>
            </a:solidFill>
            <a:prstDash val="solid"/>
            <a:round/>
            <a:headEnd len="sm" w="sm" type="none"/>
            <a:tailEnd len="sm" w="sm" type="none"/>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Shape 659"/>
          <p:cNvSpPr txBox="1"/>
          <p:nvPr/>
        </p:nvSpPr>
        <p:spPr>
          <a:xfrm>
            <a:off x="1425552" y="4139399"/>
            <a:ext cx="1840800" cy="5463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sequenced region</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    (read length)</a:t>
            </a:r>
            <a:endParaRPr b="0" i="0" sz="1500" u="none" cap="none" strike="noStrike">
              <a:solidFill>
                <a:srgbClr val="000000"/>
              </a:solidFill>
              <a:latin typeface="Arial"/>
              <a:ea typeface="Arial"/>
              <a:cs typeface="Arial"/>
              <a:sym typeface="Arial"/>
            </a:endParaRPr>
          </a:p>
        </p:txBody>
      </p:sp>
      <p:sp>
        <p:nvSpPr>
          <p:cNvPr id="660" name="Shape 660"/>
          <p:cNvSpPr/>
          <p:nvPr/>
        </p:nvSpPr>
        <p:spPr>
          <a:xfrm>
            <a:off x="6185150" y="3774475"/>
            <a:ext cx="1088400" cy="42000"/>
          </a:xfrm>
          <a:prstGeom prst="rect">
            <a:avLst/>
          </a:prstGeom>
          <a:solidFill>
            <a:srgbClr val="808080"/>
          </a:solidFill>
          <a:ln cap="flat" cmpd="sng" w="9525">
            <a:solidFill>
              <a:srgbClr val="3465A4"/>
            </a:solidFill>
            <a:prstDash val="solid"/>
            <a:round/>
            <a:headEnd len="sm" w="sm" type="none"/>
            <a:tailEnd len="sm" w="sm" type="none"/>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Shape 661"/>
          <p:cNvSpPr/>
          <p:nvPr/>
        </p:nvSpPr>
        <p:spPr>
          <a:xfrm>
            <a:off x="6185150" y="3652000"/>
            <a:ext cx="365400" cy="42000"/>
          </a:xfrm>
          <a:prstGeom prst="rect">
            <a:avLst/>
          </a:prstGeom>
          <a:solidFill>
            <a:srgbClr val="33FF99"/>
          </a:solidFill>
          <a:ln cap="flat" cmpd="sng" w="9525">
            <a:solidFill>
              <a:srgbClr val="3465A4"/>
            </a:solidFill>
            <a:prstDash val="solid"/>
            <a:round/>
            <a:headEnd len="sm" w="sm" type="none"/>
            <a:tailEnd len="sm" w="sm" type="none"/>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Shape 662"/>
          <p:cNvSpPr txBox="1"/>
          <p:nvPr/>
        </p:nvSpPr>
        <p:spPr>
          <a:xfrm>
            <a:off x="5888513" y="4139399"/>
            <a:ext cx="1936200" cy="546300"/>
          </a:xfrm>
          <a:prstGeom prst="rect">
            <a:avLst/>
          </a:prstGeom>
          <a:noFill/>
          <a:ln>
            <a:noFill/>
          </a:ln>
        </p:spPr>
        <p:txBody>
          <a:bodyPr anchorCtr="0" anchor="t" bIns="37425" lIns="74825" spcFirstLastPara="1" rIns="74825" wrap="square" tIns="37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sequenced regions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    (read length)</a:t>
            </a:r>
            <a:endParaRPr b="0" i="0" sz="1500" u="none" cap="none" strike="noStrike">
              <a:solidFill>
                <a:srgbClr val="000000"/>
              </a:solidFill>
              <a:latin typeface="Arial"/>
              <a:ea typeface="Arial"/>
              <a:cs typeface="Arial"/>
              <a:sym typeface="Arial"/>
            </a:endParaRPr>
          </a:p>
        </p:txBody>
      </p:sp>
      <p:cxnSp>
        <p:nvCxnSpPr>
          <p:cNvPr id="663" name="Shape 663"/>
          <p:cNvCxnSpPr>
            <a:stCxn id="662" idx="1"/>
            <a:endCxn id="661" idx="1"/>
          </p:cNvCxnSpPr>
          <p:nvPr/>
        </p:nvCxnSpPr>
        <p:spPr>
          <a:xfrm flipH="1" rot="10800000">
            <a:off x="5888513" y="3673049"/>
            <a:ext cx="296700" cy="739500"/>
          </a:xfrm>
          <a:prstGeom prst="bentConnector3">
            <a:avLst>
              <a:gd fmla="val -80258" name="adj1"/>
            </a:avLst>
          </a:prstGeom>
          <a:noFill/>
          <a:ln cap="flat" cmpd="sng" w="9525">
            <a:solidFill>
              <a:srgbClr val="000000"/>
            </a:solidFill>
            <a:prstDash val="solid"/>
            <a:round/>
            <a:headEnd len="sm" w="sm" type="none"/>
            <a:tailEnd len="med" w="med" type="triangle"/>
          </a:ln>
        </p:spPr>
      </p:cxnSp>
      <p:sp>
        <p:nvSpPr>
          <p:cNvPr id="664" name="Shape 664"/>
          <p:cNvSpPr txBox="1"/>
          <p:nvPr/>
        </p:nvSpPr>
        <p:spPr>
          <a:xfrm>
            <a:off x="1726950" y="3228999"/>
            <a:ext cx="1080300" cy="314400"/>
          </a:xfrm>
          <a:prstGeom prst="rect">
            <a:avLst/>
          </a:prstGeom>
          <a:solidFill>
            <a:srgbClr val="FFFFFF"/>
          </a:solidFill>
          <a:ln cap="flat" cmpd="sng" w="18350">
            <a:solidFill>
              <a:srgbClr val="000000"/>
            </a:solidFill>
            <a:prstDash val="solid"/>
            <a:round/>
            <a:headEnd len="sm" w="sm" type="none"/>
            <a:tailEnd len="sm" w="sm" type="none"/>
          </a:ln>
        </p:spPr>
        <p:txBody>
          <a:bodyPr anchorCtr="0" anchor="t" bIns="44900" lIns="82325" spcFirstLastPara="1" rIns="82325" wrap="square" tIns="449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  ~400 bp</a:t>
            </a:r>
            <a:endParaRPr b="0" i="0" sz="1500" u="none" cap="none" strike="noStrike">
              <a:solidFill>
                <a:srgbClr val="000000"/>
              </a:solidFill>
              <a:latin typeface="Arial"/>
              <a:ea typeface="Arial"/>
              <a:cs typeface="Arial"/>
              <a:sym typeface="Arial"/>
            </a:endParaRPr>
          </a:p>
        </p:txBody>
      </p:sp>
      <p:cxnSp>
        <p:nvCxnSpPr>
          <p:cNvPr id="665" name="Shape 665"/>
          <p:cNvCxnSpPr>
            <a:stCxn id="659" idx="1"/>
            <a:endCxn id="658" idx="1"/>
          </p:cNvCxnSpPr>
          <p:nvPr/>
        </p:nvCxnSpPr>
        <p:spPr>
          <a:xfrm flipH="1" rot="10800000">
            <a:off x="1425552" y="3673049"/>
            <a:ext cx="291000" cy="739500"/>
          </a:xfrm>
          <a:prstGeom prst="bentConnector3">
            <a:avLst>
              <a:gd fmla="val -81830" name="adj1"/>
            </a:avLst>
          </a:prstGeom>
          <a:noFill/>
          <a:ln cap="flat" cmpd="sng" w="9525">
            <a:solidFill>
              <a:srgbClr val="000000"/>
            </a:solidFill>
            <a:prstDash val="solid"/>
            <a:round/>
            <a:headEnd len="sm" w="sm" type="none"/>
            <a:tailEnd len="med" w="med" type="triangle"/>
          </a:ln>
        </p:spPr>
      </p:cxnSp>
      <p:pic>
        <p:nvPicPr>
          <p:cNvPr id="666" name="Shape 666"/>
          <p:cNvPicPr preferRelativeResize="0"/>
          <p:nvPr/>
        </p:nvPicPr>
        <p:blipFill rotWithShape="1">
          <a:blip r:embed="rId3">
            <a:alphaModFix/>
          </a:blip>
          <a:srcRect b="0" l="0" r="0" t="0"/>
          <a:stretch/>
        </p:blipFill>
        <p:spPr>
          <a:xfrm>
            <a:off x="1047025" y="1109600"/>
            <a:ext cx="2620525" cy="2039175"/>
          </a:xfrm>
          <a:prstGeom prst="rect">
            <a:avLst/>
          </a:prstGeom>
          <a:noFill/>
          <a:ln>
            <a:noFill/>
          </a:ln>
        </p:spPr>
      </p:pic>
      <p:pic>
        <p:nvPicPr>
          <p:cNvPr id="667" name="Shape 667"/>
          <p:cNvPicPr preferRelativeResize="0"/>
          <p:nvPr/>
        </p:nvPicPr>
        <p:blipFill rotWithShape="1">
          <a:blip r:embed="rId3">
            <a:alphaModFix/>
          </a:blip>
          <a:srcRect b="0" l="0" r="0" t="0"/>
          <a:stretch/>
        </p:blipFill>
        <p:spPr>
          <a:xfrm>
            <a:off x="5514300" y="1117150"/>
            <a:ext cx="2620500" cy="2039175"/>
          </a:xfrm>
          <a:prstGeom prst="rect">
            <a:avLst/>
          </a:prstGeom>
          <a:noFill/>
          <a:ln>
            <a:noFill/>
          </a:ln>
        </p:spPr>
      </p:pic>
      <p:sp>
        <p:nvSpPr>
          <p:cNvPr id="668" name="Shape 668"/>
          <p:cNvSpPr txBox="1"/>
          <p:nvPr/>
        </p:nvSpPr>
        <p:spPr>
          <a:xfrm>
            <a:off x="3946320" y="3125625"/>
            <a:ext cx="1312200" cy="314400"/>
          </a:xfrm>
          <a:prstGeom prst="rect">
            <a:avLst/>
          </a:prstGeom>
          <a:solidFill>
            <a:srgbClr val="FFFFFF"/>
          </a:solidFill>
          <a:ln cap="flat" cmpd="sng" w="18350">
            <a:solidFill>
              <a:srgbClr val="000000"/>
            </a:solidFill>
            <a:prstDash val="solid"/>
            <a:round/>
            <a:headEnd len="sm" w="sm" type="none"/>
            <a:tailEnd len="sm" w="sm" type="none"/>
          </a:ln>
        </p:spPr>
        <p:txBody>
          <a:bodyPr anchorCtr="0" anchor="t" bIns="44900" lIns="82325" spcFirstLastPara="1" rIns="82325" wrap="square" tIns="449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fragment size</a:t>
            </a:r>
            <a:endParaRPr b="0" i="0" sz="1500" u="none" cap="none" strike="noStrike">
              <a:solidFill>
                <a:srgbClr val="000000"/>
              </a:solidFill>
              <a:latin typeface="Arial"/>
              <a:ea typeface="Arial"/>
              <a:cs typeface="Arial"/>
              <a:sym typeface="Arial"/>
            </a:endParaRPr>
          </a:p>
        </p:txBody>
      </p:sp>
      <p:cxnSp>
        <p:nvCxnSpPr>
          <p:cNvPr id="669" name="Shape 669"/>
          <p:cNvCxnSpPr>
            <a:stCxn id="668" idx="1"/>
            <a:endCxn id="664" idx="3"/>
          </p:cNvCxnSpPr>
          <p:nvPr/>
        </p:nvCxnSpPr>
        <p:spPr>
          <a:xfrm flipH="1">
            <a:off x="2807220" y="3282825"/>
            <a:ext cx="1139100" cy="103500"/>
          </a:xfrm>
          <a:prstGeom prst="bentConnector3">
            <a:avLst>
              <a:gd fmla="val 49999" name="adj1"/>
            </a:avLst>
          </a:prstGeom>
          <a:noFill/>
          <a:ln cap="flat" cmpd="sng" w="9525">
            <a:solidFill>
              <a:schemeClr val="dk2"/>
            </a:solidFill>
            <a:prstDash val="solid"/>
            <a:round/>
            <a:headEnd len="sm" w="sm" type="none"/>
            <a:tailEnd len="med" w="med" type="triangle"/>
          </a:ln>
        </p:spPr>
      </p:cxnSp>
      <p:cxnSp>
        <p:nvCxnSpPr>
          <p:cNvPr id="670" name="Shape 670"/>
          <p:cNvCxnSpPr>
            <a:stCxn id="668" idx="3"/>
            <a:endCxn id="671" idx="1"/>
          </p:cNvCxnSpPr>
          <p:nvPr/>
        </p:nvCxnSpPr>
        <p:spPr>
          <a:xfrm>
            <a:off x="5258520" y="3282825"/>
            <a:ext cx="943800" cy="103500"/>
          </a:xfrm>
          <a:prstGeom prst="bentConnector3">
            <a:avLst>
              <a:gd fmla="val 50003" name="adj1"/>
            </a:avLst>
          </a:prstGeom>
          <a:noFill/>
          <a:ln cap="flat" cmpd="sng" w="9525">
            <a:solidFill>
              <a:schemeClr val="dk2"/>
            </a:solidFill>
            <a:prstDash val="solid"/>
            <a:round/>
            <a:headEnd len="sm" w="sm" type="none"/>
            <a:tailEnd len="med" w="med" type="triangle"/>
          </a:ln>
        </p:spPr>
      </p:cxnSp>
      <p:sp>
        <p:nvSpPr>
          <p:cNvPr id="671" name="Shape 671"/>
          <p:cNvSpPr txBox="1"/>
          <p:nvPr/>
        </p:nvSpPr>
        <p:spPr>
          <a:xfrm>
            <a:off x="6202370" y="3228999"/>
            <a:ext cx="1080300" cy="314400"/>
          </a:xfrm>
          <a:prstGeom prst="rect">
            <a:avLst/>
          </a:prstGeom>
          <a:solidFill>
            <a:srgbClr val="FFFFFF"/>
          </a:solidFill>
          <a:ln cap="flat" cmpd="sng" w="18350">
            <a:solidFill>
              <a:srgbClr val="000000"/>
            </a:solidFill>
            <a:prstDash val="solid"/>
            <a:round/>
            <a:headEnd len="sm" w="sm" type="none"/>
            <a:tailEnd len="sm" w="sm" type="none"/>
          </a:ln>
        </p:spPr>
        <p:txBody>
          <a:bodyPr anchorCtr="0" anchor="t" bIns="44900" lIns="82325" spcFirstLastPara="1" rIns="82325" wrap="square" tIns="449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  ~400 bp</a:t>
            </a:r>
            <a:endParaRPr b="0" i="0" sz="1500" u="none" cap="none" strike="noStrike">
              <a:solidFill>
                <a:srgbClr val="000000"/>
              </a:solidFill>
              <a:latin typeface="Arial"/>
              <a:ea typeface="Arial"/>
              <a:cs typeface="Arial"/>
              <a:sym typeface="Arial"/>
            </a:endParaRPr>
          </a:p>
        </p:txBody>
      </p:sp>
      <p:sp>
        <p:nvSpPr>
          <p:cNvPr id="672" name="Shape 672"/>
          <p:cNvSpPr/>
          <p:nvPr/>
        </p:nvSpPr>
        <p:spPr>
          <a:xfrm>
            <a:off x="6908088" y="3775528"/>
            <a:ext cx="365400" cy="42000"/>
          </a:xfrm>
          <a:prstGeom prst="rect">
            <a:avLst/>
          </a:prstGeom>
          <a:solidFill>
            <a:srgbClr val="33FF99"/>
          </a:solidFill>
          <a:ln cap="flat" cmpd="sng" w="9525">
            <a:solidFill>
              <a:srgbClr val="3465A4"/>
            </a:solidFill>
            <a:prstDash val="solid"/>
            <a:round/>
            <a:headEnd len="sm" w="sm" type="none"/>
            <a:tailEnd len="sm" w="sm" type="none"/>
          </a:ln>
        </p:spPr>
        <p:txBody>
          <a:bodyPr anchorCtr="0" anchor="ctr" bIns="76025" lIns="76025" spcFirstLastPara="1" rIns="76025" wrap="square" tIns="7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6" name="Shape 676"/>
        <p:cNvGrpSpPr/>
        <p:nvPr/>
      </p:nvGrpSpPr>
      <p:grpSpPr>
        <a:xfrm>
          <a:off x="0" y="0"/>
          <a:ext cx="0" cy="0"/>
          <a:chOff x="0" y="0"/>
          <a:chExt cx="0" cy="0"/>
        </a:xfrm>
      </p:grpSpPr>
      <p:sp>
        <p:nvSpPr>
          <p:cNvPr id="677" name="Shape 677"/>
          <p:cNvSpPr txBox="1"/>
          <p:nvPr/>
        </p:nvSpPr>
        <p:spPr>
          <a:xfrm>
            <a:off x="456845" y="41664"/>
            <a:ext cx="8228700" cy="133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Biological vs Technical Replication</a:t>
            </a:r>
            <a:endParaRPr b="0" i="0" sz="3800" u="none" cap="none" strike="noStrike">
              <a:solidFill>
                <a:srgbClr val="000000"/>
              </a:solidFill>
              <a:latin typeface="Arial"/>
              <a:ea typeface="Arial"/>
              <a:cs typeface="Arial"/>
              <a:sym typeface="Arial"/>
            </a:endParaRPr>
          </a:p>
        </p:txBody>
      </p:sp>
      <p:sp>
        <p:nvSpPr>
          <p:cNvPr id="678" name="Shape 678"/>
          <p:cNvSpPr txBox="1"/>
          <p:nvPr/>
        </p:nvSpPr>
        <p:spPr>
          <a:xfrm>
            <a:off x="708551" y="1379375"/>
            <a:ext cx="8126100" cy="2246100"/>
          </a:xfrm>
          <a:prstGeom prst="rect">
            <a:avLst/>
          </a:prstGeom>
          <a:noFill/>
          <a:ln>
            <a:noFill/>
          </a:ln>
        </p:spPr>
        <p:txBody>
          <a:bodyPr anchorCtr="0" anchor="t" bIns="38550" lIns="77100" spcFirstLastPara="1" rIns="77100" wrap="square" tIns="38550">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Biological replicates include multiple samplings within a population</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Technical replicates include multiple prepping and or resequencing the same individual</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Biological replicates generally increase statistical power more than technical replicates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Biological variability is generally greater than technical variability</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Biological replicates contain both biological and technical variability</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82" name="Shape 682"/>
        <p:cNvGrpSpPr/>
        <p:nvPr/>
      </p:nvGrpSpPr>
      <p:grpSpPr>
        <a:xfrm>
          <a:off x="0" y="0"/>
          <a:ext cx="0" cy="0"/>
          <a:chOff x="0" y="0"/>
          <a:chExt cx="0" cy="0"/>
        </a:xfrm>
      </p:grpSpPr>
      <p:sp>
        <p:nvSpPr>
          <p:cNvPr id="683" name="Shape 683"/>
          <p:cNvSpPr txBox="1"/>
          <p:nvPr/>
        </p:nvSpPr>
        <p:spPr>
          <a:xfrm>
            <a:off x="456192" y="1866436"/>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Quality Control (QC)</a:t>
            </a:r>
            <a:endParaRPr b="0" i="0" sz="38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87" name="Shape 687"/>
        <p:cNvGrpSpPr/>
        <p:nvPr/>
      </p:nvGrpSpPr>
      <p:grpSpPr>
        <a:xfrm>
          <a:off x="0" y="0"/>
          <a:ext cx="0" cy="0"/>
          <a:chOff x="0" y="0"/>
          <a:chExt cx="0" cy="0"/>
        </a:xfrm>
      </p:grpSpPr>
      <p:sp>
        <p:nvSpPr>
          <p:cNvPr id="688" name="Shape 688"/>
          <p:cNvSpPr/>
          <p:nvPr/>
        </p:nvSpPr>
        <p:spPr>
          <a:xfrm>
            <a:off x="686150" y="3636425"/>
            <a:ext cx="8098200" cy="1084500"/>
          </a:xfrm>
          <a:prstGeom prst="round1Rect">
            <a:avLst>
              <a:gd fmla="val 16667"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rPr b="1" i="0" lang="en-US" sz="1900" u="none" cap="none" strike="noStrike">
                <a:solidFill>
                  <a:schemeClr val="dk1"/>
                </a:solidFill>
                <a:latin typeface="Arial"/>
                <a:ea typeface="Arial"/>
                <a:cs typeface="Arial"/>
                <a:sym typeface="Arial"/>
              </a:rPr>
              <a:t>RNA-SeQC: RNA-seq metrics for quality control and process optimization</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DeLuca, et al. </a:t>
            </a:r>
            <a:r>
              <a:rPr b="0" i="0" lang="en-US" sz="1400" u="sng" cap="none" strike="noStrike">
                <a:solidFill>
                  <a:schemeClr val="hlink"/>
                </a:solidFill>
                <a:latin typeface="Arial"/>
                <a:ea typeface="Arial"/>
                <a:cs typeface="Arial"/>
                <a:sym typeface="Arial"/>
                <a:hlinkClick r:id="rId3"/>
              </a:rPr>
              <a:t>Bioinformatics</a:t>
            </a:r>
            <a:r>
              <a:rPr b="0" i="0" lang="en-US" sz="1400" u="none" cap="none" strike="noStrike">
                <a:solidFill>
                  <a:schemeClr val="dk1"/>
                </a:solidFill>
                <a:latin typeface="Arial"/>
                <a:ea typeface="Arial"/>
                <a:cs typeface="Arial"/>
                <a:sym typeface="Arial"/>
              </a:rPr>
              <a:t>. 2012 Jun 1; 28(11): 1530–1532. Published online 2012 Apr 25. doi:  </a:t>
            </a:r>
            <a:r>
              <a:rPr b="0" i="0" lang="en-US" sz="1400" u="sng" cap="none" strike="noStrike">
                <a:solidFill>
                  <a:schemeClr val="hlink"/>
                </a:solidFill>
                <a:latin typeface="Arial"/>
                <a:ea typeface="Arial"/>
                <a:cs typeface="Arial"/>
                <a:sym typeface="Arial"/>
                <a:hlinkClick r:id="rId4"/>
              </a:rPr>
              <a:t>10.1093/bioinformatics/bts196</a:t>
            </a:r>
            <a:r>
              <a:rPr b="0" i="0" lang="en-US" sz="1400" u="none" cap="none" strike="noStrike">
                <a:solidFill>
                  <a:schemeClr val="dk1"/>
                </a:solidFill>
                <a:latin typeface="Arial"/>
                <a:ea typeface="Arial"/>
                <a:cs typeface="Arial"/>
                <a:sym typeface="Arial"/>
              </a:rPr>
              <a:t>PMCID: PMC3356847</a:t>
            </a:r>
            <a:endParaRPr b="0" i="0" sz="1400" u="none" cap="none" strike="noStrike">
              <a:solidFill>
                <a:srgbClr val="000000"/>
              </a:solidFill>
              <a:latin typeface="Arial"/>
              <a:ea typeface="Arial"/>
              <a:cs typeface="Arial"/>
              <a:sym typeface="Arial"/>
            </a:endParaRPr>
          </a:p>
        </p:txBody>
      </p:sp>
      <p:sp>
        <p:nvSpPr>
          <p:cNvPr id="689" name="Shape 689"/>
          <p:cNvSpPr txBox="1"/>
          <p:nvPr/>
        </p:nvSpPr>
        <p:spPr>
          <a:xfrm>
            <a:off x="457172" y="87808"/>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RNA-SeQC</a:t>
            </a:r>
            <a:endParaRPr b="0" i="0" sz="3800" u="none" cap="none" strike="noStrike">
              <a:solidFill>
                <a:srgbClr val="000000"/>
              </a:solidFill>
              <a:latin typeface="Arial"/>
              <a:ea typeface="Arial"/>
              <a:cs typeface="Arial"/>
              <a:sym typeface="Arial"/>
            </a:endParaRPr>
          </a:p>
        </p:txBody>
      </p:sp>
      <p:sp>
        <p:nvSpPr>
          <p:cNvPr id="690" name="Shape 690"/>
          <p:cNvSpPr txBox="1"/>
          <p:nvPr/>
        </p:nvSpPr>
        <p:spPr>
          <a:xfrm>
            <a:off x="680825" y="1287050"/>
            <a:ext cx="8383200" cy="2814900"/>
          </a:xfrm>
          <a:prstGeom prst="rect">
            <a:avLst/>
          </a:prstGeom>
          <a:noFill/>
          <a:ln>
            <a:noFill/>
          </a:ln>
        </p:spPr>
        <p:txBody>
          <a:bodyPr anchorCtr="0" anchor="t" bIns="0" lIns="0" spcFirstLastPara="1" rIns="0" wrap="square" tIns="0">
            <a:noAutofit/>
          </a:bodyPr>
          <a:lstStyle/>
          <a:p>
            <a:pPr indent="-317500" lvl="0" marL="3683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Provides alignment metrics &amp; graphs all samples together</a:t>
            </a:r>
            <a:endParaRPr b="0" i="0" sz="1800" u="none" cap="none" strike="noStrike">
              <a:solidFill>
                <a:srgbClr val="000000"/>
              </a:solidFill>
              <a:latin typeface="Arial"/>
              <a:ea typeface="Arial"/>
              <a:cs typeface="Arial"/>
              <a:sym typeface="Arial"/>
            </a:endParaRPr>
          </a:p>
          <a:p>
            <a:pPr indent="-279400" lvl="1" marL="7366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Yield alignment and duplication rates</a:t>
            </a:r>
            <a:endParaRPr b="0" i="0" sz="1800" u="none" cap="none" strike="noStrike">
              <a:solidFill>
                <a:srgbClr val="000000"/>
              </a:solidFill>
              <a:latin typeface="Arial"/>
              <a:ea typeface="Arial"/>
              <a:cs typeface="Arial"/>
              <a:sym typeface="Arial"/>
            </a:endParaRPr>
          </a:p>
          <a:p>
            <a:pPr indent="-279400" lvl="1" marL="7366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GC bias</a:t>
            </a:r>
            <a:endParaRPr b="0" i="0" sz="1800" u="none" cap="none" strike="noStrike">
              <a:solidFill>
                <a:srgbClr val="000000"/>
              </a:solidFill>
              <a:latin typeface="Arial"/>
              <a:ea typeface="Arial"/>
              <a:cs typeface="Arial"/>
              <a:sym typeface="Arial"/>
            </a:endParaRPr>
          </a:p>
          <a:p>
            <a:pPr indent="-279400" lvl="1" marL="7366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rRNA content</a:t>
            </a:r>
            <a:endParaRPr b="0" i="0" sz="1800" u="none" cap="none" strike="noStrike">
              <a:solidFill>
                <a:srgbClr val="000000"/>
              </a:solidFill>
              <a:latin typeface="Arial"/>
              <a:ea typeface="Arial"/>
              <a:cs typeface="Arial"/>
              <a:sym typeface="Arial"/>
            </a:endParaRPr>
          </a:p>
          <a:p>
            <a:pPr indent="-279400" lvl="1" marL="7366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Regions of alignment (exon, intron, intragenic)</a:t>
            </a:r>
            <a:endParaRPr b="0" i="0" sz="1800" u="none" cap="none" strike="noStrike">
              <a:solidFill>
                <a:srgbClr val="000000"/>
              </a:solidFill>
              <a:latin typeface="Arial"/>
              <a:ea typeface="Arial"/>
              <a:cs typeface="Arial"/>
              <a:sym typeface="Arial"/>
            </a:endParaRPr>
          </a:p>
          <a:p>
            <a:pPr indent="-279400" lvl="1" marL="7366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continuity of coverage</a:t>
            </a:r>
            <a:endParaRPr b="0" i="0" sz="1800" u="none" cap="none" strike="noStrike">
              <a:solidFill>
                <a:srgbClr val="000000"/>
              </a:solidFill>
              <a:latin typeface="Arial"/>
              <a:ea typeface="Arial"/>
              <a:cs typeface="Arial"/>
              <a:sym typeface="Arial"/>
            </a:endParaRPr>
          </a:p>
          <a:p>
            <a:pPr indent="-279400" lvl="1" marL="7366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5'/3' bias and much more ...</a:t>
            </a:r>
            <a:endParaRPr b="0" i="0" sz="1800" u="none" cap="none" strike="noStrike">
              <a:solidFill>
                <a:srgbClr val="000000"/>
              </a:solidFill>
              <a:latin typeface="Arial"/>
              <a:ea typeface="Arial"/>
              <a:cs typeface="Arial"/>
              <a:sym typeface="Arial"/>
            </a:endParaRPr>
          </a:p>
          <a:p>
            <a:pPr indent="-317500" lvl="0" marL="3683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Metrics can help identify sample outliers by comparing metrics of all samples</a:t>
            </a:r>
            <a:r>
              <a:rPr b="0" i="0" lang="en-US" sz="1800" u="none" cap="none" strike="noStrike">
                <a:solidFill>
                  <a:srgbClr val="000000"/>
                </a:solidFill>
                <a:latin typeface="Courier"/>
                <a:ea typeface="Courier"/>
                <a:cs typeface="Courier"/>
                <a:sym typeface="Courier"/>
              </a:rPr>
              <a:t> </a:t>
            </a:r>
            <a:endParaRPr b="0" i="0" sz="1800" u="none" cap="none" strike="noStrike">
              <a:solidFill>
                <a:srgbClr val="000000"/>
              </a:solidFill>
              <a:latin typeface="Arial"/>
              <a:ea typeface="Arial"/>
              <a:cs typeface="Arial"/>
              <a:sym typeface="Arial"/>
            </a:endParaRPr>
          </a:p>
        </p:txBody>
      </p:sp>
      <p:sp>
        <p:nvSpPr>
          <p:cNvPr id="691" name="Shape 691"/>
          <p:cNvSpPr/>
          <p:nvPr/>
        </p:nvSpPr>
        <p:spPr>
          <a:xfrm>
            <a:off x="2963274" y="888264"/>
            <a:ext cx="3386100" cy="3111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module spider</a:t>
            </a:r>
            <a:r>
              <a:rPr b="0" i="0" lang="en-US" sz="1700" u="none" cap="none" strike="noStrike">
                <a:solidFill>
                  <a:srgbClr val="000000"/>
                </a:solidFill>
                <a:latin typeface="Courier"/>
                <a:ea typeface="Courier"/>
                <a:cs typeface="Courier"/>
                <a:sym typeface="Courier"/>
              </a:rPr>
              <a:t> RNA-SeQC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5" name="Shape 695"/>
        <p:cNvGrpSpPr/>
        <p:nvPr/>
      </p:nvGrpSpPr>
      <p:grpSpPr>
        <a:xfrm>
          <a:off x="0" y="0"/>
          <a:ext cx="0" cy="0"/>
          <a:chOff x="0" y="0"/>
          <a:chExt cx="0" cy="0"/>
        </a:xfrm>
      </p:grpSpPr>
      <p:pic>
        <p:nvPicPr>
          <p:cNvPr id="696" name="Shape 696"/>
          <p:cNvPicPr preferRelativeResize="0"/>
          <p:nvPr/>
        </p:nvPicPr>
        <p:blipFill rotWithShape="1">
          <a:blip r:embed="rId3">
            <a:alphaModFix/>
          </a:blip>
          <a:srcRect b="0" l="0" r="0" t="0"/>
          <a:stretch/>
        </p:blipFill>
        <p:spPr>
          <a:xfrm>
            <a:off x="1567150" y="1305844"/>
            <a:ext cx="5676900" cy="3209925"/>
          </a:xfrm>
          <a:prstGeom prst="rect">
            <a:avLst/>
          </a:prstGeom>
          <a:noFill/>
          <a:ln>
            <a:noFill/>
          </a:ln>
        </p:spPr>
      </p:pic>
      <p:sp>
        <p:nvSpPr>
          <p:cNvPr id="697" name="Shape 697"/>
          <p:cNvSpPr txBox="1"/>
          <p:nvPr/>
        </p:nvSpPr>
        <p:spPr>
          <a:xfrm>
            <a:off x="650350" y="164000"/>
            <a:ext cx="7662900" cy="1035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Example of Some of the Metrics Generated by RNA-SeQC</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456845" y="204769"/>
            <a:ext cx="8228700" cy="8589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US" sz="3000"/>
              <a:t>Short read </a:t>
            </a:r>
            <a:r>
              <a:rPr i="1" lang="en-US" sz="3000"/>
              <a:t>de novo</a:t>
            </a:r>
            <a:r>
              <a:rPr lang="en-US" sz="3000"/>
              <a:t> Assemblers</a:t>
            </a:r>
            <a:endParaRPr sz="3000"/>
          </a:p>
        </p:txBody>
      </p:sp>
      <p:sp>
        <p:nvSpPr>
          <p:cNvPr id="182" name="Shape 182"/>
          <p:cNvSpPr txBox="1"/>
          <p:nvPr/>
        </p:nvSpPr>
        <p:spPr>
          <a:xfrm>
            <a:off x="2346900" y="1074725"/>
            <a:ext cx="5445300" cy="3268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small genomes (bacteria, fungi)</a:t>
            </a:r>
            <a:endParaRPr sz="1800"/>
          </a:p>
          <a:p>
            <a:pPr indent="-342900" lvl="1" marL="914400" rtl="0">
              <a:spcBef>
                <a:spcPts val="0"/>
              </a:spcBef>
              <a:spcAft>
                <a:spcPts val="0"/>
              </a:spcAft>
              <a:buSzPts val="1800"/>
              <a:buChar char="○"/>
            </a:pPr>
            <a:r>
              <a:rPr lang="en-US" sz="1800"/>
              <a:t>SPAdes</a:t>
            </a:r>
            <a:endParaRPr sz="1800"/>
          </a:p>
          <a:p>
            <a:pPr indent="-342900" lvl="1" marL="914400" rtl="0">
              <a:spcBef>
                <a:spcPts val="0"/>
              </a:spcBef>
              <a:spcAft>
                <a:spcPts val="0"/>
              </a:spcAft>
              <a:buSzPts val="1800"/>
              <a:buChar char="○"/>
            </a:pPr>
            <a:r>
              <a:rPr lang="en-US" sz="1800"/>
              <a:t>Velvet</a:t>
            </a:r>
            <a:endParaRPr sz="1800"/>
          </a:p>
          <a:p>
            <a:pPr indent="-342900" lvl="1" marL="914400" rtl="0">
              <a:spcBef>
                <a:spcPts val="0"/>
              </a:spcBef>
              <a:spcAft>
                <a:spcPts val="0"/>
              </a:spcAft>
              <a:buSzPts val="1800"/>
              <a:buChar char="○"/>
            </a:pPr>
            <a:r>
              <a:rPr lang="en-US" sz="1800"/>
              <a:t>minia (low memory, high disk usage)</a:t>
            </a:r>
            <a:endParaRPr sz="1800"/>
          </a:p>
          <a:p>
            <a:pPr indent="-342900" lvl="0" marL="457200" rtl="0">
              <a:spcBef>
                <a:spcPts val="0"/>
              </a:spcBef>
              <a:spcAft>
                <a:spcPts val="0"/>
              </a:spcAft>
              <a:buSzPts val="1800"/>
              <a:buChar char="●"/>
            </a:pPr>
            <a:r>
              <a:rPr lang="en-US" sz="1800"/>
              <a:t>any size genome</a:t>
            </a:r>
            <a:endParaRPr sz="1800"/>
          </a:p>
          <a:p>
            <a:pPr indent="-342900" lvl="1" marL="914400" rtl="0">
              <a:spcBef>
                <a:spcPts val="0"/>
              </a:spcBef>
              <a:spcAft>
                <a:spcPts val="0"/>
              </a:spcAft>
              <a:buSzPts val="1800"/>
              <a:buChar char="○"/>
            </a:pPr>
            <a:r>
              <a:rPr lang="en-US" sz="1800">
                <a:solidFill>
                  <a:schemeClr val="dk1"/>
                </a:solidFill>
              </a:rPr>
              <a:t>MaSuRCA</a:t>
            </a:r>
            <a:endParaRPr sz="1800"/>
          </a:p>
          <a:p>
            <a:pPr indent="-342900" lvl="1" marL="914400" rtl="0">
              <a:spcBef>
                <a:spcPts val="0"/>
              </a:spcBef>
              <a:spcAft>
                <a:spcPts val="0"/>
              </a:spcAft>
              <a:buSzPts val="1800"/>
              <a:buChar char="○"/>
            </a:pPr>
            <a:r>
              <a:rPr lang="en-US" sz="1800"/>
              <a:t>SGA</a:t>
            </a:r>
            <a:endParaRPr sz="1800"/>
          </a:p>
          <a:p>
            <a:pPr indent="-342900" lvl="1" marL="914400" rtl="0">
              <a:spcBef>
                <a:spcPts val="0"/>
              </a:spcBef>
              <a:spcAft>
                <a:spcPts val="0"/>
              </a:spcAft>
              <a:buSzPts val="1800"/>
              <a:buChar char="○"/>
            </a:pPr>
            <a:r>
              <a:rPr lang="en-US" sz="1800"/>
              <a:t>ABySS</a:t>
            </a:r>
            <a:endParaRPr sz="1800"/>
          </a:p>
          <a:p>
            <a:pPr indent="-342900" lvl="1" marL="914400" rtl="0">
              <a:spcBef>
                <a:spcPts val="0"/>
              </a:spcBef>
              <a:spcAft>
                <a:spcPts val="0"/>
              </a:spcAft>
              <a:buSzPts val="1800"/>
              <a:buChar char="○"/>
            </a:pPr>
            <a:r>
              <a:rPr lang="en-US" sz="1800"/>
              <a:t>ALLPATHS-LG</a:t>
            </a:r>
            <a:endParaRPr sz="1800"/>
          </a:p>
          <a:p>
            <a:pPr indent="-342900" lvl="1" marL="914400" rtl="0">
              <a:spcBef>
                <a:spcPts val="0"/>
              </a:spcBef>
              <a:spcAft>
                <a:spcPts val="0"/>
              </a:spcAft>
              <a:buSzPts val="1800"/>
              <a:buChar char="○"/>
            </a:pPr>
            <a:r>
              <a:rPr lang="en-US" sz="1800"/>
              <a:t>WGS</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1" name="Shape 701"/>
        <p:cNvGrpSpPr/>
        <p:nvPr/>
      </p:nvGrpSpPr>
      <p:grpSpPr>
        <a:xfrm>
          <a:off x="0" y="0"/>
          <a:ext cx="0" cy="0"/>
          <a:chOff x="0" y="0"/>
          <a:chExt cx="0" cy="0"/>
        </a:xfrm>
      </p:grpSpPr>
      <p:sp>
        <p:nvSpPr>
          <p:cNvPr id="702" name="Shape 702"/>
          <p:cNvSpPr txBox="1"/>
          <p:nvPr/>
        </p:nvSpPr>
        <p:spPr>
          <a:xfrm>
            <a:off x="40750" y="87800"/>
            <a:ext cx="91032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RNA-SeQC meanCoverageNorm_medium</a:t>
            </a:r>
            <a:endParaRPr b="0" i="0" sz="3600" u="none" cap="none" strike="noStrike">
              <a:solidFill>
                <a:srgbClr val="000000"/>
              </a:solidFill>
              <a:latin typeface="Arial"/>
              <a:ea typeface="Arial"/>
              <a:cs typeface="Arial"/>
              <a:sym typeface="Arial"/>
            </a:endParaRPr>
          </a:p>
        </p:txBody>
      </p:sp>
      <p:pic>
        <p:nvPicPr>
          <p:cNvPr descr="meanCoverageNorm_medium.png" id="703" name="Shape 703"/>
          <p:cNvPicPr preferRelativeResize="0"/>
          <p:nvPr/>
        </p:nvPicPr>
        <p:blipFill rotWithShape="1">
          <a:blip r:embed="rId3">
            <a:alphaModFix/>
          </a:blip>
          <a:srcRect b="0" l="0" r="0" t="0"/>
          <a:stretch/>
        </p:blipFill>
        <p:spPr>
          <a:xfrm>
            <a:off x="1385187" y="841863"/>
            <a:ext cx="6301320" cy="3891992"/>
          </a:xfrm>
          <a:prstGeom prst="rect">
            <a:avLst/>
          </a:prstGeom>
          <a:noFill/>
          <a:ln>
            <a:noFill/>
          </a:ln>
        </p:spPr>
      </p:pic>
      <p:sp>
        <p:nvSpPr>
          <p:cNvPr id="704" name="Shape 704"/>
          <p:cNvSpPr/>
          <p:nvPr/>
        </p:nvSpPr>
        <p:spPr>
          <a:xfrm>
            <a:off x="262000" y="812838"/>
            <a:ext cx="4035300" cy="495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coverage for the medium-expressed transcripts over the normalized transcript length</a:t>
            </a:r>
            <a:endParaRPr b="0" i="0" sz="1400" u="none" cap="none" strike="noStrike">
              <a:solidFill>
                <a:srgbClr val="000000"/>
              </a:solidFill>
              <a:latin typeface="Arial"/>
              <a:ea typeface="Arial"/>
              <a:cs typeface="Arial"/>
              <a:sym typeface="Arial"/>
            </a:endParaRPr>
          </a:p>
        </p:txBody>
      </p:sp>
      <p:sp>
        <p:nvSpPr>
          <p:cNvPr id="705" name="Shape 705"/>
          <p:cNvSpPr/>
          <p:nvPr/>
        </p:nvSpPr>
        <p:spPr>
          <a:xfrm>
            <a:off x="6592600" y="4338071"/>
            <a:ext cx="2429100" cy="382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Candida albicans</a:t>
            </a:r>
            <a:r>
              <a:rPr b="0" i="0" lang="en-US" sz="1400" u="none" cap="none" strike="noStrike">
                <a:solidFill>
                  <a:srgbClr val="000000"/>
                </a:solidFill>
                <a:latin typeface="Arial"/>
                <a:ea typeface="Arial"/>
                <a:cs typeface="Arial"/>
                <a:sym typeface="Arial"/>
              </a:rPr>
              <a:t> RNA-seq</a:t>
            </a:r>
            <a:endParaRPr b="0" i="0" sz="1400" u="none" cap="none" strike="noStrike">
              <a:solidFill>
                <a:srgbClr val="000000"/>
              </a:solidFill>
              <a:latin typeface="Arial"/>
              <a:ea typeface="Arial"/>
              <a:cs typeface="Arial"/>
              <a:sym typeface="Arial"/>
            </a:endParaRPr>
          </a:p>
        </p:txBody>
      </p:sp>
      <p:sp>
        <p:nvSpPr>
          <p:cNvPr id="706" name="Shape 706"/>
          <p:cNvSpPr/>
          <p:nvPr/>
        </p:nvSpPr>
        <p:spPr>
          <a:xfrm>
            <a:off x="2168025" y="2731425"/>
            <a:ext cx="5240700" cy="12054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The Mean Coverage profiles are similar for these two samples so there are no gene regional biases between these two samples based on this graph even though the depth are different. You can look for 5’ or 3’ bias of one or more samples compared to others for possible quality issues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0" name="Shape 710"/>
        <p:cNvGrpSpPr/>
        <p:nvPr/>
      </p:nvGrpSpPr>
      <p:grpSpPr>
        <a:xfrm>
          <a:off x="0" y="0"/>
          <a:ext cx="0" cy="0"/>
          <a:chOff x="0" y="0"/>
          <a:chExt cx="0" cy="0"/>
        </a:xfrm>
      </p:grpSpPr>
      <p:sp>
        <p:nvSpPr>
          <p:cNvPr id="711" name="Shape 711"/>
          <p:cNvSpPr txBox="1"/>
          <p:nvPr/>
        </p:nvSpPr>
        <p:spPr>
          <a:xfrm>
            <a:off x="457172" y="87808"/>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RNA-SeQC meanCoverage_medium</a:t>
            </a:r>
            <a:endParaRPr b="0" i="0" sz="3600" u="none" cap="none" strike="noStrike">
              <a:solidFill>
                <a:srgbClr val="000000"/>
              </a:solidFill>
              <a:latin typeface="Arial"/>
              <a:ea typeface="Arial"/>
              <a:cs typeface="Arial"/>
              <a:sym typeface="Arial"/>
            </a:endParaRPr>
          </a:p>
        </p:txBody>
      </p:sp>
      <p:pic>
        <p:nvPicPr>
          <p:cNvPr descr="meanCoverage_medium.png" id="712" name="Shape 712"/>
          <p:cNvPicPr preferRelativeResize="0"/>
          <p:nvPr/>
        </p:nvPicPr>
        <p:blipFill rotWithShape="1">
          <a:blip r:embed="rId3">
            <a:alphaModFix/>
          </a:blip>
          <a:srcRect b="0" l="0" r="0" t="0"/>
          <a:stretch/>
        </p:blipFill>
        <p:spPr>
          <a:xfrm>
            <a:off x="1385857" y="840958"/>
            <a:ext cx="6301320" cy="3891992"/>
          </a:xfrm>
          <a:prstGeom prst="rect">
            <a:avLst/>
          </a:prstGeom>
          <a:noFill/>
          <a:ln>
            <a:noFill/>
          </a:ln>
        </p:spPr>
      </p:pic>
      <p:sp>
        <p:nvSpPr>
          <p:cNvPr id="713" name="Shape 713"/>
          <p:cNvSpPr/>
          <p:nvPr/>
        </p:nvSpPr>
        <p:spPr>
          <a:xfrm>
            <a:off x="4986400" y="978825"/>
            <a:ext cx="4035300" cy="495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mean coverage for the medium-expressed transcripts over the distance from the 3’ end</a:t>
            </a:r>
            <a:endParaRPr b="0" i="0" sz="1400" u="none" cap="none" strike="noStrike">
              <a:solidFill>
                <a:srgbClr val="000000"/>
              </a:solidFill>
              <a:latin typeface="Arial"/>
              <a:ea typeface="Arial"/>
              <a:cs typeface="Arial"/>
              <a:sym typeface="Arial"/>
            </a:endParaRPr>
          </a:p>
        </p:txBody>
      </p:sp>
      <p:sp>
        <p:nvSpPr>
          <p:cNvPr id="714" name="Shape 714"/>
          <p:cNvSpPr/>
          <p:nvPr/>
        </p:nvSpPr>
        <p:spPr>
          <a:xfrm>
            <a:off x="6592600" y="4338071"/>
            <a:ext cx="2429100" cy="382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Candida albicans</a:t>
            </a:r>
            <a:r>
              <a:rPr b="0" i="0" lang="en-US" sz="1400" u="none" cap="none" strike="noStrike">
                <a:solidFill>
                  <a:srgbClr val="000000"/>
                </a:solidFill>
                <a:latin typeface="Arial"/>
                <a:ea typeface="Arial"/>
                <a:cs typeface="Arial"/>
                <a:sym typeface="Arial"/>
              </a:rPr>
              <a:t> RNA-seq</a:t>
            </a:r>
            <a:endParaRPr b="0" i="0" sz="1400" u="none" cap="none" strike="noStrike">
              <a:solidFill>
                <a:srgbClr val="000000"/>
              </a:solidFill>
              <a:latin typeface="Arial"/>
              <a:ea typeface="Arial"/>
              <a:cs typeface="Arial"/>
              <a:sym typeface="Arial"/>
            </a:endParaRPr>
          </a:p>
        </p:txBody>
      </p:sp>
      <p:sp>
        <p:nvSpPr>
          <p:cNvPr id="715" name="Shape 715"/>
          <p:cNvSpPr/>
          <p:nvPr/>
        </p:nvSpPr>
        <p:spPr>
          <a:xfrm>
            <a:off x="2255425" y="2731425"/>
            <a:ext cx="5136000" cy="12054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The Mean Coverage profiles are similar for these two samples so there are no Distance from 3’ regional biases between these two samples based on this graph even though the depth are different. You can look for depth bias of one or more samples compared to others for possible quality issues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9" name="Shape 719"/>
        <p:cNvGrpSpPr/>
        <p:nvPr/>
      </p:nvGrpSpPr>
      <p:grpSpPr>
        <a:xfrm>
          <a:off x="0" y="0"/>
          <a:ext cx="0" cy="0"/>
          <a:chOff x="0" y="0"/>
          <a:chExt cx="0" cy="0"/>
        </a:xfrm>
      </p:grpSpPr>
      <p:sp>
        <p:nvSpPr>
          <p:cNvPr id="720" name="Shape 720"/>
          <p:cNvSpPr txBox="1"/>
          <p:nvPr/>
        </p:nvSpPr>
        <p:spPr>
          <a:xfrm>
            <a:off x="457172" y="1902932"/>
            <a:ext cx="8228700" cy="891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RNA-seq for</a:t>
            </a:r>
            <a:br>
              <a:rPr b="0" i="0" lang="en-US" sz="3800" u="none" cap="none" strike="noStrike">
                <a:solidFill>
                  <a:srgbClr val="000000"/>
                </a:solidFill>
                <a:latin typeface="Arial"/>
                <a:ea typeface="Arial"/>
                <a:cs typeface="Arial"/>
                <a:sym typeface="Arial"/>
              </a:rPr>
            </a:br>
            <a:r>
              <a:rPr b="0" i="0" lang="en-US" sz="3800" u="none" cap="none" strike="noStrike">
                <a:solidFill>
                  <a:srgbClr val="000000"/>
                </a:solidFill>
                <a:latin typeface="Arial"/>
                <a:ea typeface="Arial"/>
                <a:cs typeface="Arial"/>
                <a:sym typeface="Arial"/>
              </a:rPr>
              <a:t> Transcriptome Assembly</a:t>
            </a:r>
            <a:endParaRPr b="0" i="0" sz="3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24" name="Shape 724"/>
        <p:cNvGrpSpPr/>
        <p:nvPr/>
      </p:nvGrpSpPr>
      <p:grpSpPr>
        <a:xfrm>
          <a:off x="0" y="0"/>
          <a:ext cx="0" cy="0"/>
          <a:chOff x="0" y="0"/>
          <a:chExt cx="0" cy="0"/>
        </a:xfrm>
      </p:grpSpPr>
      <p:sp>
        <p:nvSpPr>
          <p:cNvPr id="725" name="Shape 725"/>
          <p:cNvSpPr txBox="1"/>
          <p:nvPr/>
        </p:nvSpPr>
        <p:spPr>
          <a:xfrm>
            <a:off x="456845" y="204769"/>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RNA-seq Transcriptome Assembly</a:t>
            </a:r>
            <a:endParaRPr b="0" i="0" sz="3800" u="none" cap="none" strike="noStrike">
              <a:solidFill>
                <a:srgbClr val="000000"/>
              </a:solidFill>
              <a:latin typeface="Arial"/>
              <a:ea typeface="Arial"/>
              <a:cs typeface="Arial"/>
              <a:sym typeface="Arial"/>
            </a:endParaRPr>
          </a:p>
        </p:txBody>
      </p:sp>
      <p:sp>
        <p:nvSpPr>
          <p:cNvPr id="726" name="Shape 726"/>
          <p:cNvSpPr txBox="1"/>
          <p:nvPr/>
        </p:nvSpPr>
        <p:spPr>
          <a:xfrm>
            <a:off x="1175575" y="1075476"/>
            <a:ext cx="7450500" cy="3361200"/>
          </a:xfrm>
          <a:prstGeom prst="rect">
            <a:avLst/>
          </a:prstGeom>
          <a:noFill/>
          <a:ln>
            <a:noFill/>
          </a:ln>
        </p:spPr>
        <p:txBody>
          <a:bodyPr anchorCtr="0" anchor="t" bIns="0" lIns="0" spcFirstLastPara="1" rIns="0" wrap="square" tIns="0">
            <a:noAutofit/>
          </a:bodyPr>
          <a:lstStyle/>
          <a:p>
            <a:pPr indent="-361950" lvl="0" marL="4572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Assembly with a reference genome</a:t>
            </a:r>
            <a:endParaRPr b="0" i="0" sz="27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361950" lvl="0" marL="368300" marR="0" rtl="0" algn="l">
              <a:lnSpc>
                <a:spcPct val="100000"/>
              </a:lnSpc>
              <a:spcBef>
                <a:spcPts val="0"/>
              </a:spcBef>
              <a:spcAft>
                <a:spcPts val="0"/>
              </a:spcAft>
              <a:buClr>
                <a:srgbClr val="000000"/>
              </a:buClr>
              <a:buSzPts val="2100"/>
              <a:buFont typeface="Arial"/>
              <a:buChar char="●"/>
            </a:pPr>
            <a:r>
              <a:rPr b="0" i="1" lang="en-US" sz="2100" u="none" cap="none" strike="noStrike">
                <a:solidFill>
                  <a:srgbClr val="000000"/>
                </a:solidFill>
                <a:latin typeface="Arial"/>
                <a:ea typeface="Arial"/>
                <a:cs typeface="Arial"/>
                <a:sym typeface="Arial"/>
              </a:rPr>
              <a:t>de novo a</a:t>
            </a:r>
            <a:r>
              <a:rPr b="0" i="0" lang="en-US" sz="2100" u="none" cap="none" strike="noStrike">
                <a:solidFill>
                  <a:srgbClr val="000000"/>
                </a:solidFill>
                <a:latin typeface="Arial"/>
                <a:ea typeface="Arial"/>
                <a:cs typeface="Arial"/>
                <a:sym typeface="Arial"/>
              </a:rPr>
              <a:t>ssembly without a reference genome</a:t>
            </a:r>
            <a:endParaRPr b="0" i="0" sz="27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p:txBody>
      </p:sp>
      <p:sp>
        <p:nvSpPr>
          <p:cNvPr id="727" name="Shape 727"/>
          <p:cNvSpPr/>
          <p:nvPr/>
        </p:nvSpPr>
        <p:spPr>
          <a:xfrm>
            <a:off x="1907712" y="3764421"/>
            <a:ext cx="58062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 </a:t>
            </a:r>
            <a:r>
              <a:rPr b="0" i="0" lang="en-US" sz="1700" u="none" cap="none" strike="noStrike">
                <a:solidFill>
                  <a:srgbClr val="000000"/>
                </a:solidFill>
                <a:latin typeface="Courier"/>
                <a:ea typeface="Courier"/>
                <a:cs typeface="Courier"/>
                <a:sym typeface="Courier"/>
              </a:rPr>
              <a:t>Trinity                  </a:t>
            </a:r>
            <a:endParaRPr b="0" i="0" sz="1500" u="none" cap="none" strike="noStrike">
              <a:solidFill>
                <a:srgbClr val="000000"/>
              </a:solidFill>
              <a:latin typeface="Arial"/>
              <a:ea typeface="Arial"/>
              <a:cs typeface="Arial"/>
              <a:sym typeface="Arial"/>
            </a:endParaRPr>
          </a:p>
        </p:txBody>
      </p:sp>
      <p:sp>
        <p:nvSpPr>
          <p:cNvPr id="728" name="Shape 728"/>
          <p:cNvSpPr/>
          <p:nvPr/>
        </p:nvSpPr>
        <p:spPr>
          <a:xfrm>
            <a:off x="1907712" y="2481567"/>
            <a:ext cx="58062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 </a:t>
            </a:r>
            <a:r>
              <a:rPr b="0" i="0" lang="en-US" sz="1700" u="none" cap="none" strike="noStrike">
                <a:solidFill>
                  <a:srgbClr val="000000"/>
                </a:solidFill>
                <a:latin typeface="Courier"/>
                <a:ea typeface="Courier"/>
                <a:cs typeface="Courier"/>
                <a:sym typeface="Courier"/>
              </a:rPr>
              <a:t>Scripture               </a:t>
            </a:r>
            <a:endParaRPr b="0" i="0" sz="1500" u="none" cap="none" strike="noStrike">
              <a:solidFill>
                <a:srgbClr val="000000"/>
              </a:solidFill>
              <a:latin typeface="Arial"/>
              <a:ea typeface="Arial"/>
              <a:cs typeface="Arial"/>
              <a:sym typeface="Arial"/>
            </a:endParaRPr>
          </a:p>
        </p:txBody>
      </p:sp>
      <p:sp>
        <p:nvSpPr>
          <p:cNvPr id="729" name="Shape 729"/>
          <p:cNvSpPr/>
          <p:nvPr/>
        </p:nvSpPr>
        <p:spPr>
          <a:xfrm>
            <a:off x="1907712" y="1962834"/>
            <a:ext cx="58062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 </a:t>
            </a:r>
            <a:r>
              <a:rPr b="0" i="0" lang="en-US" sz="1700" u="none" cap="none" strike="noStrike">
                <a:solidFill>
                  <a:srgbClr val="000000"/>
                </a:solidFill>
                <a:latin typeface="Courier"/>
                <a:ea typeface="Courier"/>
                <a:cs typeface="Courier"/>
                <a:sym typeface="Courier"/>
              </a:rPr>
              <a:t>HISAT2 Cufflinks</a:t>
            </a:r>
            <a:endParaRPr b="0" i="0" sz="1500" u="none" cap="none" strike="noStrike">
              <a:solidFill>
                <a:srgbClr val="000000"/>
              </a:solidFill>
              <a:latin typeface="Arial"/>
              <a:ea typeface="Arial"/>
              <a:cs typeface="Arial"/>
              <a:sym typeface="Arial"/>
            </a:endParaRPr>
          </a:p>
        </p:txBody>
      </p:sp>
      <p:sp>
        <p:nvSpPr>
          <p:cNvPr id="730" name="Shape 730"/>
          <p:cNvSpPr/>
          <p:nvPr/>
        </p:nvSpPr>
        <p:spPr>
          <a:xfrm>
            <a:off x="1907712" y="1424763"/>
            <a:ext cx="58062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 </a:t>
            </a:r>
            <a:r>
              <a:rPr b="0" i="0" lang="en-US" sz="1700" u="none" cap="none" strike="noStrike">
                <a:solidFill>
                  <a:srgbClr val="000000"/>
                </a:solidFill>
                <a:latin typeface="Courier"/>
                <a:ea typeface="Courier"/>
                <a:cs typeface="Courier"/>
                <a:sym typeface="Courier"/>
              </a:rPr>
              <a:t>Trinity                 </a:t>
            </a:r>
            <a:endParaRPr b="0" i="0" sz="1500" u="none" cap="none" strike="noStrike">
              <a:solidFill>
                <a:srgbClr val="000000"/>
              </a:solidFill>
              <a:latin typeface="Arial"/>
              <a:ea typeface="Arial"/>
              <a:cs typeface="Arial"/>
              <a:sym typeface="Arial"/>
            </a:endParaRPr>
          </a:p>
        </p:txBody>
      </p:sp>
      <p:sp>
        <p:nvSpPr>
          <p:cNvPr id="731" name="Shape 731"/>
          <p:cNvSpPr/>
          <p:nvPr/>
        </p:nvSpPr>
        <p:spPr>
          <a:xfrm>
            <a:off x="1907712" y="2981000"/>
            <a:ext cx="58062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 </a:t>
            </a:r>
            <a:r>
              <a:rPr b="0" i="0" lang="en-US" sz="1700" u="none" cap="none" strike="noStrike">
                <a:solidFill>
                  <a:srgbClr val="000000"/>
                </a:solidFill>
                <a:latin typeface="Courier"/>
                <a:ea typeface="Courier"/>
                <a:cs typeface="Courier"/>
                <a:sym typeface="Courier"/>
              </a:rPr>
              <a:t>StringTie               </a:t>
            </a:r>
            <a:endParaRPr b="0" i="0" sz="1500" u="none" cap="none" strike="noStrike">
              <a:solidFill>
                <a:srgbClr val="000000"/>
              </a:solidFill>
              <a:latin typeface="Arial"/>
              <a:ea typeface="Arial"/>
              <a:cs typeface="Arial"/>
              <a:sym typeface="Arial"/>
            </a:endParaRPr>
          </a:p>
        </p:txBody>
      </p:sp>
      <p:sp>
        <p:nvSpPr>
          <p:cNvPr id="732" name="Shape 732"/>
          <p:cNvSpPr/>
          <p:nvPr/>
        </p:nvSpPr>
        <p:spPr>
          <a:xfrm>
            <a:off x="1907712" y="4221621"/>
            <a:ext cx="58062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 </a:t>
            </a:r>
            <a:r>
              <a:rPr b="0" i="0" lang="en-US" sz="1700" u="none" cap="none" strike="noStrike">
                <a:solidFill>
                  <a:srgbClr val="000000"/>
                </a:solidFill>
                <a:latin typeface="Courier"/>
                <a:ea typeface="Courier"/>
                <a:cs typeface="Courier"/>
                <a:sym typeface="Courier"/>
              </a:rPr>
              <a:t>Oases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6" name="Shape 736"/>
        <p:cNvGrpSpPr/>
        <p:nvPr/>
      </p:nvGrpSpPr>
      <p:grpSpPr>
        <a:xfrm>
          <a:off x="0" y="0"/>
          <a:ext cx="0" cy="0"/>
          <a:chOff x="0" y="0"/>
          <a:chExt cx="0" cy="0"/>
        </a:xfrm>
      </p:grpSpPr>
      <p:sp>
        <p:nvSpPr>
          <p:cNvPr id="737" name="Shape 737"/>
          <p:cNvSpPr txBox="1"/>
          <p:nvPr/>
        </p:nvSpPr>
        <p:spPr>
          <a:xfrm>
            <a:off x="456845" y="280969"/>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Digital Normalization for Transcriptome Assembly</a:t>
            </a:r>
            <a:endParaRPr b="0" i="0" sz="3800" u="none" cap="none" strike="noStrike">
              <a:solidFill>
                <a:srgbClr val="000000"/>
              </a:solidFill>
              <a:latin typeface="Arial"/>
              <a:ea typeface="Arial"/>
              <a:cs typeface="Arial"/>
              <a:sym typeface="Arial"/>
            </a:endParaRPr>
          </a:p>
        </p:txBody>
      </p:sp>
      <p:sp>
        <p:nvSpPr>
          <p:cNvPr id="738" name="Shape 738"/>
          <p:cNvSpPr txBox="1"/>
          <p:nvPr/>
        </p:nvSpPr>
        <p:spPr>
          <a:xfrm>
            <a:off x="457175" y="1431978"/>
            <a:ext cx="8228700" cy="2685300"/>
          </a:xfrm>
          <a:prstGeom prst="rect">
            <a:avLst/>
          </a:prstGeom>
          <a:noFill/>
          <a:ln>
            <a:noFill/>
          </a:ln>
        </p:spPr>
        <p:txBody>
          <a:bodyPr anchorCtr="0" anchor="t" bIns="0" lIns="0" spcFirstLastPara="1" rIns="0" wrap="square" tIns="0">
            <a:noAutofit/>
          </a:bodyPr>
          <a:lstStyle/>
          <a:p>
            <a:pPr indent="-400050" lvl="0" marL="4572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Reduce memory requirements by reducing the number of redundant sequence reads if you have a very high sequencing coverage (&gt; 200x)</a:t>
            </a:r>
            <a:endParaRPr b="0" i="0" sz="2700" u="none" cap="none" strike="noStrike">
              <a:solidFill>
                <a:srgbClr val="000000"/>
              </a:solidFill>
              <a:latin typeface="Arial"/>
              <a:ea typeface="Arial"/>
              <a:cs typeface="Arial"/>
              <a:sym typeface="Arial"/>
            </a:endParaRPr>
          </a:p>
          <a:p>
            <a:pPr indent="-400050" lvl="0" marL="4572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Trinity 2.4.0+ automatically normalizes reads to a depth of 50</a:t>
            </a:r>
            <a:endParaRPr b="0" i="0" sz="2700" u="none" cap="none" strike="noStrike">
              <a:solidFill>
                <a:srgbClr val="000000"/>
              </a:solidFill>
              <a:latin typeface="Arial"/>
              <a:ea typeface="Arial"/>
              <a:cs typeface="Arial"/>
              <a:sym typeface="Arial"/>
            </a:endParaRPr>
          </a:p>
          <a:p>
            <a:pPr indent="-400050" lvl="0" marL="4572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Arial"/>
                <a:ea typeface="Arial"/>
                <a:cs typeface="Arial"/>
                <a:sym typeface="Arial"/>
              </a:rPr>
              <a:t>The </a:t>
            </a:r>
            <a:r>
              <a:rPr b="1" i="0" lang="en-US" sz="2700" u="none" cap="none" strike="noStrike">
                <a:solidFill>
                  <a:srgbClr val="000000"/>
                </a:solidFill>
                <a:latin typeface="Courier"/>
                <a:ea typeface="Courier"/>
                <a:cs typeface="Courier"/>
                <a:sym typeface="Courier"/>
              </a:rPr>
              <a:t>bbnorm.sh</a:t>
            </a:r>
            <a:r>
              <a:rPr b="0" i="0" lang="en-US" sz="2700" u="none" cap="none" strike="noStrike">
                <a:solidFill>
                  <a:srgbClr val="000000"/>
                </a:solidFill>
                <a:latin typeface="Arial"/>
                <a:ea typeface="Arial"/>
                <a:cs typeface="Arial"/>
                <a:sym typeface="Arial"/>
              </a:rPr>
              <a:t> script in BBMap can normalize reads</a:t>
            </a:r>
            <a:endParaRPr b="0" i="0" sz="2700" u="none" cap="none" strike="noStrike">
              <a:solidFill>
                <a:srgbClr val="000000"/>
              </a:solidFill>
              <a:latin typeface="Arial"/>
              <a:ea typeface="Arial"/>
              <a:cs typeface="Arial"/>
              <a:sym typeface="Arial"/>
            </a:endParaRPr>
          </a:p>
        </p:txBody>
      </p:sp>
      <p:sp>
        <p:nvSpPr>
          <p:cNvPr id="739" name="Shape 739"/>
          <p:cNvSpPr/>
          <p:nvPr/>
        </p:nvSpPr>
        <p:spPr>
          <a:xfrm>
            <a:off x="2323875" y="4221377"/>
            <a:ext cx="3898500" cy="3744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module spider </a:t>
            </a:r>
            <a:r>
              <a:rPr b="0" i="0" lang="en-US" sz="1700" u="none" cap="none" strike="noStrike">
                <a:solidFill>
                  <a:srgbClr val="000000"/>
                </a:solidFill>
                <a:latin typeface="Courier"/>
                <a:ea typeface="Courier"/>
                <a:cs typeface="Courier"/>
                <a:sym typeface="Courier"/>
              </a:rPr>
              <a:t>BBMap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3" name="Shape 743"/>
        <p:cNvGrpSpPr/>
        <p:nvPr/>
      </p:nvGrpSpPr>
      <p:grpSpPr>
        <a:xfrm>
          <a:off x="0" y="0"/>
          <a:ext cx="0" cy="0"/>
          <a:chOff x="0" y="0"/>
          <a:chExt cx="0" cy="0"/>
        </a:xfrm>
      </p:grpSpPr>
      <p:pic>
        <p:nvPicPr>
          <p:cNvPr id="744" name="Shape 744"/>
          <p:cNvPicPr preferRelativeResize="0"/>
          <p:nvPr/>
        </p:nvPicPr>
        <p:blipFill rotWithShape="1">
          <a:blip r:embed="rId3">
            <a:alphaModFix/>
          </a:blip>
          <a:srcRect b="0" l="0" r="0" t="0"/>
          <a:stretch/>
        </p:blipFill>
        <p:spPr>
          <a:xfrm>
            <a:off x="1858500" y="261552"/>
            <a:ext cx="5051125" cy="3709250"/>
          </a:xfrm>
          <a:prstGeom prst="rect">
            <a:avLst/>
          </a:prstGeom>
          <a:noFill/>
          <a:ln>
            <a:noFill/>
          </a:ln>
        </p:spPr>
      </p:pic>
      <p:sp>
        <p:nvSpPr>
          <p:cNvPr id="745" name="Shape 745"/>
          <p:cNvSpPr txBox="1"/>
          <p:nvPr/>
        </p:nvSpPr>
        <p:spPr>
          <a:xfrm>
            <a:off x="6498624" y="3697625"/>
            <a:ext cx="1598700" cy="255000"/>
          </a:xfrm>
          <a:prstGeom prst="rect">
            <a:avLst/>
          </a:prstGeom>
          <a:solidFill>
            <a:srgbClr val="FFFFFF"/>
          </a:solid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Broad Institute</a:t>
            </a:r>
            <a:endParaRPr b="0" i="0" sz="1500" u="none" cap="none" strike="noStrike">
              <a:solidFill>
                <a:srgbClr val="000000"/>
              </a:solidFill>
              <a:latin typeface="Arial"/>
              <a:ea typeface="Arial"/>
              <a:cs typeface="Arial"/>
              <a:sym typeface="Arial"/>
            </a:endParaRPr>
          </a:p>
        </p:txBody>
      </p:sp>
      <p:sp>
        <p:nvSpPr>
          <p:cNvPr id="746" name="Shape 746"/>
          <p:cNvSpPr txBox="1"/>
          <p:nvPr/>
        </p:nvSpPr>
        <p:spPr>
          <a:xfrm>
            <a:off x="1794597" y="3828050"/>
            <a:ext cx="3429600" cy="255000"/>
          </a:xfrm>
          <a:prstGeom prst="rect">
            <a:avLst/>
          </a:prstGeom>
          <a:solidFill>
            <a:srgbClr val="FFFFFF"/>
          </a:solid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ideally one graph per gene/transcript</a:t>
            </a:r>
            <a:endParaRPr b="0" i="0" sz="1500" u="none" cap="none" strike="noStrike">
              <a:solidFill>
                <a:srgbClr val="000000"/>
              </a:solidFill>
              <a:latin typeface="Arial"/>
              <a:ea typeface="Arial"/>
              <a:cs typeface="Arial"/>
              <a:sym typeface="Arial"/>
            </a:endParaRPr>
          </a:p>
        </p:txBody>
      </p:sp>
      <p:sp>
        <p:nvSpPr>
          <p:cNvPr id="747" name="Shape 747"/>
          <p:cNvSpPr txBox="1"/>
          <p:nvPr/>
        </p:nvSpPr>
        <p:spPr>
          <a:xfrm>
            <a:off x="928950" y="4287425"/>
            <a:ext cx="7761000" cy="255000"/>
          </a:xfrm>
          <a:prstGeom prst="rect">
            <a:avLst/>
          </a:prstGeom>
          <a:no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http://www.rna-seqblog.com/a-collection-of-new-rna-seq-videos-from-the-broad-institute/</a:t>
            </a:r>
            <a:endParaRPr b="0" i="0" sz="1500" u="none" cap="none" strike="noStrike">
              <a:solidFill>
                <a:srgbClr val="000000"/>
              </a:solidFill>
              <a:latin typeface="Arial"/>
              <a:ea typeface="Arial"/>
              <a:cs typeface="Arial"/>
              <a:sym typeface="Arial"/>
            </a:endParaRPr>
          </a:p>
        </p:txBody>
      </p:sp>
      <p:sp>
        <p:nvSpPr>
          <p:cNvPr id="748" name="Shape 748"/>
          <p:cNvSpPr txBox="1"/>
          <p:nvPr/>
        </p:nvSpPr>
        <p:spPr>
          <a:xfrm>
            <a:off x="4272150" y="3615400"/>
            <a:ext cx="2154600" cy="263400"/>
          </a:xfrm>
          <a:prstGeom prst="rect">
            <a:avLst/>
          </a:prstGeom>
          <a:solidFill>
            <a:srgbClr val="FFFFFF"/>
          </a:solidFill>
          <a:ln>
            <a:noFill/>
          </a:ln>
        </p:spPr>
        <p:txBody>
          <a:bodyPr anchorCtr="0" anchor="t" bIns="38550" lIns="77100" spcFirstLastPara="1" rIns="77100" wrap="square" tIns="3855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Thousands of disjoint graphs</a:t>
            </a:r>
            <a:endParaRPr b="0" i="0" sz="1500" u="none" cap="none" strike="noStrike">
              <a:solidFill>
                <a:srgbClr val="000000"/>
              </a:solidFill>
              <a:latin typeface="Arial"/>
              <a:ea typeface="Arial"/>
              <a:cs typeface="Arial"/>
              <a:sym typeface="Arial"/>
            </a:endParaRPr>
          </a:p>
        </p:txBody>
      </p:sp>
      <p:cxnSp>
        <p:nvCxnSpPr>
          <p:cNvPr id="749" name="Shape 749"/>
          <p:cNvCxnSpPr/>
          <p:nvPr/>
        </p:nvCxnSpPr>
        <p:spPr>
          <a:xfrm flipH="1" rot="10800000">
            <a:off x="2903040" y="3472483"/>
            <a:ext cx="1575900" cy="397800"/>
          </a:xfrm>
          <a:prstGeom prst="straightConnector1">
            <a:avLst/>
          </a:prstGeom>
          <a:noFill/>
          <a:ln cap="flat" cmpd="sng" w="9525">
            <a:solidFill>
              <a:srgbClr val="000000"/>
            </a:solidFill>
            <a:prstDash val="solid"/>
            <a:round/>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53" name="Shape 753"/>
        <p:cNvGrpSpPr/>
        <p:nvPr/>
      </p:nvGrpSpPr>
      <p:grpSpPr>
        <a:xfrm>
          <a:off x="0" y="0"/>
          <a:ext cx="0" cy="0"/>
          <a:chOff x="0" y="0"/>
          <a:chExt cx="0" cy="0"/>
        </a:xfrm>
      </p:grpSpPr>
      <p:sp>
        <p:nvSpPr>
          <p:cNvPr id="754" name="Shape 754"/>
          <p:cNvSpPr txBox="1"/>
          <p:nvPr/>
        </p:nvSpPr>
        <p:spPr>
          <a:xfrm>
            <a:off x="456845" y="-23831"/>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Running Trinity on Ada</a:t>
            </a:r>
            <a:endParaRPr b="0" i="0" sz="3800" u="none" cap="none" strike="noStrike">
              <a:solidFill>
                <a:srgbClr val="000000"/>
              </a:solidFill>
              <a:latin typeface="Arial"/>
              <a:ea typeface="Arial"/>
              <a:cs typeface="Arial"/>
              <a:sym typeface="Arial"/>
            </a:endParaRPr>
          </a:p>
        </p:txBody>
      </p:sp>
      <p:sp>
        <p:nvSpPr>
          <p:cNvPr id="755" name="Shape 755"/>
          <p:cNvSpPr txBox="1"/>
          <p:nvPr/>
        </p:nvSpPr>
        <p:spPr>
          <a:xfrm>
            <a:off x="275600" y="778825"/>
            <a:ext cx="8660700" cy="37113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Trinity uses 100,000s of intermediate files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Contact </a:t>
            </a:r>
            <a:r>
              <a:rPr b="1" i="0" lang="en-US" sz="1800" u="none" cap="none" strike="noStrike">
                <a:solidFill>
                  <a:srgbClr val="000000"/>
                </a:solidFill>
                <a:latin typeface="Arial"/>
                <a:ea typeface="Arial"/>
                <a:cs typeface="Arial"/>
                <a:sym typeface="Arial"/>
              </a:rPr>
              <a:t>help@hprc.tamu.edu</a:t>
            </a:r>
            <a:r>
              <a:rPr b="0" i="0" lang="en-US" sz="1800" u="none" cap="none" strike="noStrike">
                <a:solidFill>
                  <a:srgbClr val="000000"/>
                </a:solidFill>
                <a:latin typeface="Arial"/>
                <a:ea typeface="Arial"/>
                <a:cs typeface="Arial"/>
                <a:sym typeface="Arial"/>
              </a:rPr>
              <a:t> and request a file quota increase before running Trinity</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Run one Trinity job at a time and check resource usage</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It is recommended not to run multiple Trinity jobs unless you know memory usage and an estimate of the number of temporary files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Trinity creates checkpoints and can be restarted if it stops due to file/disk quota met, out of memory or runtime</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Checkpoints are not available when running Trinity in Galaxy</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Checkpoints are not available if you use $TMPDIR with Trinity</a:t>
            </a:r>
            <a:endParaRPr b="0" i="0" sz="1800" u="none" cap="none" strike="noStrike">
              <a:solidFill>
                <a:srgbClr val="000000"/>
              </a:solidFill>
              <a:latin typeface="Arial"/>
              <a:ea typeface="Arial"/>
              <a:cs typeface="Arial"/>
              <a:sym typeface="Arial"/>
            </a:endParaRPr>
          </a:p>
          <a:p>
            <a:pPr indent="-342900" lvl="3" marL="18288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need to rsync results from $TMPDIR at end of job script</a:t>
            </a:r>
            <a:endParaRPr b="0" i="0" sz="1800" u="none" cap="none" strike="noStrike">
              <a:solidFill>
                <a:srgbClr val="000000"/>
              </a:solidFill>
              <a:latin typeface="Arial"/>
              <a:ea typeface="Arial"/>
              <a:cs typeface="Arial"/>
              <a:sym typeface="Arial"/>
            </a:endParaRPr>
          </a:p>
          <a:p>
            <a:pPr indent="-342900" lvl="3" marL="18288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checkpoints are stored in $TMPDIR which is deleted after job ends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See GCATemplates for sample Trinity scripts</a:t>
            </a:r>
            <a:endParaRPr b="0" i="0" sz="1800" u="none" cap="none" strike="noStrike">
              <a:solidFill>
                <a:srgbClr val="000000"/>
              </a:solidFill>
              <a:latin typeface="Arial"/>
              <a:ea typeface="Arial"/>
              <a:cs typeface="Arial"/>
              <a:sym typeface="Arial"/>
            </a:endParaRPr>
          </a:p>
        </p:txBody>
      </p:sp>
      <p:sp>
        <p:nvSpPr>
          <p:cNvPr id="756" name="Shape 756"/>
          <p:cNvSpPr/>
          <p:nvPr/>
        </p:nvSpPr>
        <p:spPr>
          <a:xfrm>
            <a:off x="1674085" y="1888808"/>
            <a:ext cx="24936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ourier"/>
                <a:ea typeface="Courier"/>
                <a:cs typeface="Courier"/>
                <a:sym typeface="Courier"/>
              </a:rPr>
              <a:t> showquota</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0" name="Shape 760"/>
        <p:cNvGrpSpPr/>
        <p:nvPr/>
      </p:nvGrpSpPr>
      <p:grpSpPr>
        <a:xfrm>
          <a:off x="0" y="0"/>
          <a:ext cx="0" cy="0"/>
          <a:chOff x="0" y="0"/>
          <a:chExt cx="0" cy="0"/>
        </a:xfrm>
      </p:grpSpPr>
      <p:sp>
        <p:nvSpPr>
          <p:cNvPr id="761" name="Shape 761"/>
          <p:cNvSpPr txBox="1"/>
          <p:nvPr/>
        </p:nvSpPr>
        <p:spPr>
          <a:xfrm>
            <a:off x="456845" y="204769"/>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Running Trinity on Ada 64GB node</a:t>
            </a:r>
            <a:endParaRPr b="0" i="0" sz="3800" u="none" cap="none" strike="noStrike">
              <a:solidFill>
                <a:srgbClr val="000000"/>
              </a:solidFill>
              <a:latin typeface="Arial"/>
              <a:ea typeface="Arial"/>
              <a:cs typeface="Arial"/>
              <a:sym typeface="Arial"/>
            </a:endParaRPr>
          </a:p>
        </p:txBody>
      </p:sp>
      <p:sp>
        <p:nvSpPr>
          <p:cNvPr id="762" name="Shape 762"/>
          <p:cNvSpPr txBox="1"/>
          <p:nvPr/>
        </p:nvSpPr>
        <p:spPr>
          <a:xfrm>
            <a:off x="1527924" y="1011510"/>
            <a:ext cx="6475500" cy="37113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Use all cores and memory on a node</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There are 54GB available memory on 64GB nodes</a:t>
            </a:r>
            <a:endParaRPr b="0"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-n 20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-R "span[ptile=20]"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-R "rusage[mem=2700]"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-M 2700</a:t>
            </a:r>
            <a:endParaRPr b="1" i="0" sz="1800" u="none" cap="none" strike="noStrike">
              <a:solidFill>
                <a:srgbClr val="000000"/>
              </a:solidFill>
              <a:latin typeface="Courier"/>
              <a:ea typeface="Courier"/>
              <a:cs typeface="Courier"/>
              <a:sym typeface="Courier"/>
            </a:endParaRPr>
          </a:p>
          <a:p>
            <a:pPr indent="0" lvl="0" marL="9144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ourier"/>
              <a:ea typeface="Courier"/>
              <a:cs typeface="Courier"/>
              <a:sym typeface="Courier"/>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Recommended Trinity options</a:t>
            </a:r>
            <a:endParaRPr b="0"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--max_memory 53G</a:t>
            </a:r>
            <a:endParaRPr b="1"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--CPU 20</a:t>
            </a:r>
            <a:endParaRPr b="1"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--inchworm_cpu 6</a:t>
            </a:r>
            <a:endParaRPr b="1"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--no_version_check</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6" name="Shape 766"/>
        <p:cNvGrpSpPr/>
        <p:nvPr/>
      </p:nvGrpSpPr>
      <p:grpSpPr>
        <a:xfrm>
          <a:off x="0" y="0"/>
          <a:ext cx="0" cy="0"/>
          <a:chOff x="0" y="0"/>
          <a:chExt cx="0" cy="0"/>
        </a:xfrm>
      </p:grpSpPr>
      <p:sp>
        <p:nvSpPr>
          <p:cNvPr id="767" name="Shape 767"/>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Running Trinity on Ada 256GB node</a:t>
            </a:r>
            <a:endParaRPr b="0" i="0" sz="3800" u="none" cap="none" strike="noStrike">
              <a:solidFill>
                <a:srgbClr val="000000"/>
              </a:solidFill>
              <a:latin typeface="Arial"/>
              <a:ea typeface="Arial"/>
              <a:cs typeface="Arial"/>
              <a:sym typeface="Arial"/>
            </a:endParaRPr>
          </a:p>
        </p:txBody>
      </p:sp>
      <p:sp>
        <p:nvSpPr>
          <p:cNvPr id="768" name="Shape 768"/>
          <p:cNvSpPr txBox="1"/>
          <p:nvPr/>
        </p:nvSpPr>
        <p:spPr>
          <a:xfrm>
            <a:off x="1526688" y="1011545"/>
            <a:ext cx="6759000" cy="37737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Use all cores and memory on a node</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There are 246GB available memory on 256GB nodes</a:t>
            </a:r>
            <a:endParaRPr b="0"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-n 20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-R "span[ptile=20]"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-R "rusage[mem=12300]"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-M 12300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-R "select[mem256gb]"</a:t>
            </a:r>
            <a:endParaRPr b="1" i="0" sz="1800" u="none" cap="none" strike="noStrike">
              <a:solidFill>
                <a:srgbClr val="000000"/>
              </a:solidFill>
              <a:latin typeface="Courier"/>
              <a:ea typeface="Courier"/>
              <a:cs typeface="Courier"/>
              <a:sym typeface="Courier"/>
            </a:endParaRPr>
          </a:p>
          <a:p>
            <a:pPr indent="0" lvl="0" marL="9144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ourier"/>
              <a:ea typeface="Courier"/>
              <a:cs typeface="Courier"/>
              <a:sym typeface="Courier"/>
            </a:endParaRPr>
          </a:p>
          <a:p>
            <a:pPr indent="-317500" lvl="0" marL="3683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Recommended Trinity options</a:t>
            </a:r>
            <a:endParaRPr b="0"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--max_memory 245G</a:t>
            </a:r>
            <a:endParaRPr b="1"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--CPU 20</a:t>
            </a:r>
            <a:endParaRPr b="1"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--inchworm_cpu 6</a:t>
            </a:r>
            <a:endParaRPr b="1"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--no_version_check</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2" name="Shape 772"/>
        <p:cNvGrpSpPr/>
        <p:nvPr/>
      </p:nvGrpSpPr>
      <p:grpSpPr>
        <a:xfrm>
          <a:off x="0" y="0"/>
          <a:ext cx="0" cy="0"/>
          <a:chOff x="0" y="0"/>
          <a:chExt cx="0" cy="0"/>
        </a:xfrm>
      </p:grpSpPr>
      <p:sp>
        <p:nvSpPr>
          <p:cNvPr id="773" name="Shape 773"/>
          <p:cNvSpPr txBox="1"/>
          <p:nvPr/>
        </p:nvSpPr>
        <p:spPr>
          <a:xfrm>
            <a:off x="456845" y="204769"/>
            <a:ext cx="82287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Running Trinity on Ada 1TB node</a:t>
            </a:r>
            <a:endParaRPr b="0" i="0" sz="3800" u="none" cap="none" strike="noStrike">
              <a:solidFill>
                <a:srgbClr val="000000"/>
              </a:solidFill>
              <a:latin typeface="Arial"/>
              <a:ea typeface="Arial"/>
              <a:cs typeface="Arial"/>
              <a:sym typeface="Arial"/>
            </a:endParaRPr>
          </a:p>
        </p:txBody>
      </p:sp>
      <p:sp>
        <p:nvSpPr>
          <p:cNvPr id="774" name="Shape 774"/>
          <p:cNvSpPr txBox="1"/>
          <p:nvPr/>
        </p:nvSpPr>
        <p:spPr>
          <a:xfrm>
            <a:off x="1752515" y="1007435"/>
            <a:ext cx="6606000" cy="37767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Use all cores and memory on a node</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There is 1TB avail memory on 1TB nodes</a:t>
            </a:r>
            <a:endParaRPr b="0"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-n 40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-R "span[ptile=40]"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-R "rusage[mem=25000]"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-M 25000</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-q xlarge</a:t>
            </a:r>
            <a:endParaRPr b="1"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#BSUB -R "select[mem1tb]"</a:t>
            </a:r>
            <a:endParaRPr b="1" i="0" sz="1800" u="none" cap="none" strike="noStrike">
              <a:solidFill>
                <a:srgbClr val="000000"/>
              </a:solidFill>
              <a:latin typeface="Arial"/>
              <a:ea typeface="Arial"/>
              <a:cs typeface="Arial"/>
              <a:sym typeface="Arial"/>
            </a:endParaRPr>
          </a:p>
          <a:p>
            <a:pPr indent="-317500" lvl="0" marL="368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Recommended Trinity options</a:t>
            </a:r>
            <a:endParaRPr b="0"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--max_memory 999G</a:t>
            </a:r>
            <a:endParaRPr b="1"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--CPU 40</a:t>
            </a:r>
            <a:endParaRPr b="1"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--inchworm_cpu 6</a:t>
            </a:r>
            <a:endParaRPr b="1" i="0" sz="18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--no_version_check</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456845" y="204769"/>
            <a:ext cx="8228700" cy="8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rPr>
              <a:t>Gaps and Fragments in Assemblies</a:t>
            </a:r>
            <a:endParaRPr sz="3600"/>
          </a:p>
        </p:txBody>
      </p:sp>
      <p:sp>
        <p:nvSpPr>
          <p:cNvPr id="188" name="Shape 188"/>
          <p:cNvSpPr txBox="1"/>
          <p:nvPr/>
        </p:nvSpPr>
        <p:spPr>
          <a:xfrm>
            <a:off x="204825" y="958475"/>
            <a:ext cx="8647200" cy="2842500"/>
          </a:xfrm>
          <a:prstGeom prst="rect">
            <a:avLst/>
          </a:prstGeom>
          <a:noFill/>
          <a:ln>
            <a:noFill/>
          </a:ln>
        </p:spPr>
        <p:txBody>
          <a:bodyPr anchorCtr="0" anchor="t" bIns="0" lIns="0" spcFirstLastPara="1" rIns="0" wrap="square" tIns="0">
            <a:noAutofit/>
          </a:bodyPr>
          <a:lstStyle/>
          <a:p>
            <a:pPr indent="-346859" lvl="0" marL="431999" marR="0" rtl="0" algn="l">
              <a:spcBef>
                <a:spcPts val="0"/>
              </a:spcBef>
              <a:spcAft>
                <a:spcPts val="0"/>
              </a:spcAft>
              <a:buClr>
                <a:srgbClr val="000000"/>
              </a:buClr>
              <a:buSzPts val="1800"/>
              <a:buFont typeface="Noto Sans Symbols"/>
              <a:buChar char="●"/>
            </a:pPr>
            <a:r>
              <a:rPr b="0" lang="en-US" sz="1800" strike="noStrike">
                <a:solidFill>
                  <a:srgbClr val="000000"/>
                </a:solidFill>
                <a:latin typeface="Arial"/>
                <a:ea typeface="Arial"/>
                <a:cs typeface="Arial"/>
                <a:sym typeface="Arial"/>
              </a:rPr>
              <a:t>Repetitive regions can lead to a fragmented assembly</a:t>
            </a:r>
            <a:endParaRPr b="0" sz="1800" strike="noStrike">
              <a:solidFill>
                <a:srgbClr val="000000"/>
              </a:solidFill>
              <a:latin typeface="Arial"/>
              <a:ea typeface="Arial"/>
              <a:cs typeface="Arial"/>
              <a:sym typeface="Arial"/>
            </a:endParaRPr>
          </a:p>
          <a:p>
            <a:pPr indent="-333719" lvl="2" marL="1295999" marR="0" rtl="0" algn="l">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Transposable Elements</a:t>
            </a:r>
            <a:endParaRPr b="0" i="0" sz="1800" u="none" cap="none" strike="noStrike">
              <a:solidFill>
                <a:srgbClr val="000000"/>
              </a:solidFill>
              <a:latin typeface="Arial"/>
              <a:ea typeface="Arial"/>
              <a:cs typeface="Arial"/>
              <a:sym typeface="Arial"/>
            </a:endParaRPr>
          </a:p>
          <a:p>
            <a:pPr indent="-333719" lvl="2" marL="1295999" marR="0" rtl="0" algn="l">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Ribosomal genes</a:t>
            </a:r>
            <a:endParaRPr b="0" i="0" sz="1800" u="none" cap="none" strike="noStrike">
              <a:solidFill>
                <a:srgbClr val="000000"/>
              </a:solidFill>
              <a:latin typeface="Arial"/>
              <a:ea typeface="Arial"/>
              <a:cs typeface="Arial"/>
              <a:sym typeface="Arial"/>
            </a:endParaRPr>
          </a:p>
          <a:p>
            <a:pPr indent="-333719" lvl="2" marL="1295999" marR="0" rtl="0" algn="l">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Duplicated genes</a:t>
            </a:r>
            <a:endParaRPr b="0" i="0" sz="1800" u="none" cap="none" strike="noStrike">
              <a:solidFill>
                <a:srgbClr val="000000"/>
              </a:solidFill>
              <a:latin typeface="Arial"/>
              <a:ea typeface="Arial"/>
              <a:cs typeface="Arial"/>
              <a:sym typeface="Arial"/>
            </a:endParaRPr>
          </a:p>
          <a:p>
            <a:pPr indent="-333719" lvl="2" marL="1295999" marR="0" rtl="0" algn="l">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Duplicated chromosomal regions </a:t>
            </a:r>
            <a:endParaRPr b="0" i="0" sz="1800" u="none" cap="none" strike="noStrike">
              <a:solidFill>
                <a:srgbClr val="000000"/>
              </a:solidFill>
              <a:latin typeface="Arial"/>
              <a:ea typeface="Arial"/>
              <a:cs typeface="Arial"/>
              <a:sym typeface="Arial"/>
            </a:endParaRPr>
          </a:p>
          <a:p>
            <a:pPr indent="-346859" lvl="0" marL="431999" marR="0" rtl="0" algn="l">
              <a:spcBef>
                <a:spcPts val="0"/>
              </a:spcBef>
              <a:spcAft>
                <a:spcPts val="0"/>
              </a:spcAft>
              <a:buClr>
                <a:srgbClr val="000000"/>
              </a:buClr>
              <a:buSzPts val="1800"/>
              <a:buFont typeface="Noto Sans Symbols"/>
              <a:buChar char="●"/>
            </a:pPr>
            <a:r>
              <a:rPr b="0" lang="en-US" sz="1800" strike="noStrike">
                <a:solidFill>
                  <a:srgbClr val="000000"/>
                </a:solidFill>
                <a:latin typeface="Arial"/>
                <a:ea typeface="Arial"/>
                <a:cs typeface="Arial"/>
                <a:sym typeface="Arial"/>
              </a:rPr>
              <a:t>Low (&lt;40) or high (&gt;60) %GC can result in reduced Illumina sequence coverage</a:t>
            </a:r>
            <a:endParaRPr b="0" sz="1800" strike="noStrike">
              <a:solidFill>
                <a:srgbClr val="000000"/>
              </a:solidFill>
              <a:latin typeface="Arial"/>
              <a:ea typeface="Arial"/>
              <a:cs typeface="Arial"/>
              <a:sym typeface="Arial"/>
            </a:endParaRPr>
          </a:p>
          <a:p>
            <a:pPr indent="-333719" lvl="2" marL="1295999" marR="0" rtl="0" algn="l">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Need adequate (&gt;30x) sequence coverage for assembler to extend contigs with confidence</a:t>
            </a:r>
            <a:endParaRPr b="0" i="0" sz="1800" u="none" cap="none" strike="noStrike">
              <a:solidFill>
                <a:srgbClr val="000000"/>
              </a:solidFill>
              <a:latin typeface="Arial"/>
              <a:ea typeface="Arial"/>
              <a:cs typeface="Arial"/>
              <a:sym typeface="Arial"/>
            </a:endParaRPr>
          </a:p>
          <a:p>
            <a:pPr indent="-333719" lvl="2" marL="1295999" marR="0" rtl="0" algn="l">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Can use specialized tools to resolve gaps resulting from low sequence coverage</a:t>
            </a:r>
            <a:endParaRPr b="0" i="0" sz="1800" u="none" cap="none" strike="noStrike">
              <a:solidFill>
                <a:srgbClr val="000000"/>
              </a:solidFill>
              <a:latin typeface="Arial"/>
              <a:ea typeface="Arial"/>
              <a:cs typeface="Arial"/>
              <a:sym typeface="Arial"/>
            </a:endParaRPr>
          </a:p>
          <a:p>
            <a:pPr indent="0" lvl="0" marL="1371600" marR="0" rtl="0" algn="l">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1371600" marR="0" rtl="0" algn="l">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1371600" marR="0" rtl="0" algn="l">
              <a:spcBef>
                <a:spcPts val="0"/>
              </a:spcBef>
              <a:spcAft>
                <a:spcPts val="0"/>
              </a:spcAft>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
        <p:nvSpPr>
          <p:cNvPr id="189" name="Shape 189"/>
          <p:cNvSpPr/>
          <p:nvPr/>
        </p:nvSpPr>
        <p:spPr>
          <a:xfrm>
            <a:off x="2741980" y="3563753"/>
            <a:ext cx="3898500" cy="3111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a:t>
            </a:r>
            <a:r>
              <a:rPr b="0" i="0" lang="en-US" sz="1700" u="none" cap="none" strike="noStrike">
                <a:solidFill>
                  <a:srgbClr val="000000"/>
                </a:solidFill>
                <a:latin typeface="Courier"/>
                <a:ea typeface="Courier"/>
                <a:cs typeface="Courier"/>
                <a:sym typeface="Courier"/>
              </a:rPr>
              <a:t> </a:t>
            </a:r>
            <a:r>
              <a:rPr lang="en-US" sz="1700">
                <a:latin typeface="Courier"/>
                <a:ea typeface="Courier"/>
                <a:cs typeface="Courier"/>
                <a:sym typeface="Courier"/>
              </a:rPr>
              <a:t>GapFiller</a:t>
            </a:r>
            <a:r>
              <a:rPr b="0" i="0" lang="en-US" sz="1700" u="none" cap="none" strike="noStrike">
                <a:solidFill>
                  <a:srgbClr val="000000"/>
                </a:solidFill>
                <a:latin typeface="Courier"/>
                <a:ea typeface="Courier"/>
                <a:cs typeface="Courier"/>
                <a:sym typeface="Courier"/>
              </a:rPr>
              <a:t>  </a:t>
            </a:r>
            <a:endParaRPr b="0" i="0" sz="1500" u="none" cap="none" strike="noStrike">
              <a:solidFill>
                <a:srgbClr val="000000"/>
              </a:solidFill>
              <a:latin typeface="Arial"/>
              <a:ea typeface="Arial"/>
              <a:cs typeface="Arial"/>
              <a:sym typeface="Arial"/>
            </a:endParaRPr>
          </a:p>
        </p:txBody>
      </p:sp>
      <p:sp>
        <p:nvSpPr>
          <p:cNvPr id="190" name="Shape 190"/>
          <p:cNvSpPr/>
          <p:nvPr/>
        </p:nvSpPr>
        <p:spPr>
          <a:xfrm>
            <a:off x="2741980" y="3917579"/>
            <a:ext cx="3898500" cy="3111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a:t>
            </a:r>
            <a:r>
              <a:rPr b="0" i="0" lang="en-US" sz="1700" u="none" cap="none" strike="noStrike">
                <a:solidFill>
                  <a:srgbClr val="000000"/>
                </a:solidFill>
                <a:latin typeface="Courier"/>
                <a:ea typeface="Courier"/>
                <a:cs typeface="Courier"/>
                <a:sym typeface="Courier"/>
              </a:rPr>
              <a:t> </a:t>
            </a:r>
            <a:r>
              <a:rPr lang="en-US" sz="1700">
                <a:latin typeface="Courier"/>
                <a:ea typeface="Courier"/>
                <a:cs typeface="Courier"/>
                <a:sym typeface="Courier"/>
              </a:rPr>
              <a:t>Opera</a:t>
            </a:r>
            <a:r>
              <a:rPr b="0" i="0" lang="en-US" sz="1700" u="none" cap="none" strike="noStrike">
                <a:solidFill>
                  <a:srgbClr val="000000"/>
                </a:solidFill>
                <a:latin typeface="Courier"/>
                <a:ea typeface="Courier"/>
                <a:cs typeface="Courier"/>
                <a:sym typeface="Courier"/>
              </a:rPr>
              <a:t>  </a:t>
            </a:r>
            <a:endParaRPr b="0" i="0" sz="1500" u="none" cap="none" strike="noStrike">
              <a:solidFill>
                <a:srgbClr val="000000"/>
              </a:solidFill>
              <a:latin typeface="Arial"/>
              <a:ea typeface="Arial"/>
              <a:cs typeface="Arial"/>
              <a:sym typeface="Arial"/>
            </a:endParaRPr>
          </a:p>
        </p:txBody>
      </p:sp>
      <p:sp>
        <p:nvSpPr>
          <p:cNvPr id="191" name="Shape 191"/>
          <p:cNvSpPr/>
          <p:nvPr/>
        </p:nvSpPr>
        <p:spPr>
          <a:xfrm>
            <a:off x="2741980" y="4291785"/>
            <a:ext cx="3898500" cy="311100"/>
          </a:xfrm>
          <a:prstGeom prst="rect">
            <a:avLst/>
          </a:prstGeom>
          <a:solidFill>
            <a:srgbClr val="66CC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  module spider</a:t>
            </a:r>
            <a:r>
              <a:rPr b="0" i="0" lang="en-US" sz="1700" u="none" cap="none" strike="noStrike">
                <a:solidFill>
                  <a:srgbClr val="000000"/>
                </a:solidFill>
                <a:latin typeface="Courier"/>
                <a:ea typeface="Courier"/>
                <a:cs typeface="Courier"/>
                <a:sym typeface="Courier"/>
              </a:rPr>
              <a:t> </a:t>
            </a:r>
            <a:r>
              <a:rPr lang="en-US" sz="1700">
                <a:latin typeface="Courier"/>
                <a:ea typeface="Courier"/>
                <a:cs typeface="Courier"/>
                <a:sym typeface="Courier"/>
              </a:rPr>
              <a:t>SSPACE</a:t>
            </a:r>
            <a:r>
              <a:rPr b="0" i="0" lang="en-US" sz="1700" u="none" cap="none" strike="noStrike">
                <a:solidFill>
                  <a:srgbClr val="000000"/>
                </a:solidFill>
                <a:latin typeface="Courier"/>
                <a:ea typeface="Courier"/>
                <a:cs typeface="Courier"/>
                <a:sym typeface="Courier"/>
              </a:rPr>
              <a:t>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8" name="Shape 778"/>
        <p:cNvGrpSpPr/>
        <p:nvPr/>
      </p:nvGrpSpPr>
      <p:grpSpPr>
        <a:xfrm>
          <a:off x="0" y="0"/>
          <a:ext cx="0" cy="0"/>
          <a:chOff x="0" y="0"/>
          <a:chExt cx="0" cy="0"/>
        </a:xfrm>
      </p:grpSpPr>
      <p:sp>
        <p:nvSpPr>
          <p:cNvPr id="779" name="Shape 779"/>
          <p:cNvSpPr txBox="1"/>
          <p:nvPr/>
        </p:nvSpPr>
        <p:spPr>
          <a:xfrm>
            <a:off x="197000" y="128575"/>
            <a:ext cx="88179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Transcriptome Assembly Completeness</a:t>
            </a:r>
            <a:endParaRPr b="0" i="0" sz="3800" u="none" cap="none" strike="noStrike">
              <a:solidFill>
                <a:srgbClr val="000000"/>
              </a:solidFill>
              <a:latin typeface="Arial"/>
              <a:ea typeface="Arial"/>
              <a:cs typeface="Arial"/>
              <a:sym typeface="Arial"/>
            </a:endParaRPr>
          </a:p>
        </p:txBody>
      </p:sp>
      <p:sp>
        <p:nvSpPr>
          <p:cNvPr id="780" name="Shape 780"/>
          <p:cNvSpPr txBox="1"/>
          <p:nvPr/>
        </p:nvSpPr>
        <p:spPr>
          <a:xfrm>
            <a:off x="607550" y="1007425"/>
            <a:ext cx="8193000" cy="377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Arial"/>
                <a:ea typeface="Arial"/>
                <a:cs typeface="Arial"/>
                <a:sym typeface="Arial"/>
              </a:rPr>
              <a:t>The completeness of a transcriptome can be estimated by using a set of highly conserved genes that are common to specific taxonomic groups </a:t>
            </a:r>
            <a:endParaRPr b="0" i="0" sz="2200" u="none" cap="none" strike="noStrike">
              <a:solidFill>
                <a:srgbClr val="000000"/>
              </a:solidFill>
              <a:latin typeface="Arial"/>
              <a:ea typeface="Arial"/>
              <a:cs typeface="Arial"/>
              <a:sym typeface="Arial"/>
            </a:endParaRPr>
          </a:p>
          <a:p>
            <a:pPr indent="-368300" lvl="1" marL="9144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44 taxonomic groups available</a:t>
            </a:r>
            <a:endParaRPr b="0" i="0" sz="2200" u="none" cap="none" strike="noStrike">
              <a:solidFill>
                <a:srgbClr val="000000"/>
              </a:solidFill>
              <a:latin typeface="Arial"/>
              <a:ea typeface="Arial"/>
              <a:cs typeface="Arial"/>
              <a:sym typeface="Arial"/>
            </a:endParaRPr>
          </a:p>
          <a:p>
            <a:pPr indent="-368300" lvl="2" marL="13716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aves, bacteria, eukaryota, </a:t>
            </a:r>
            <a:r>
              <a:rPr b="0" i="0" lang="en-US" sz="2200" u="none" cap="none" strike="noStrike">
                <a:solidFill>
                  <a:schemeClr val="dk1"/>
                </a:solidFill>
                <a:latin typeface="Arial"/>
                <a:ea typeface="Arial"/>
                <a:cs typeface="Arial"/>
                <a:sym typeface="Arial"/>
              </a:rPr>
              <a:t>insecta,</a:t>
            </a:r>
            <a:r>
              <a:rPr b="0" i="0" lang="en-US" sz="2200" u="none" cap="none" strike="noStrike">
                <a:solidFill>
                  <a:srgbClr val="000000"/>
                </a:solidFill>
                <a:latin typeface="Arial"/>
                <a:ea typeface="Arial"/>
                <a:cs typeface="Arial"/>
                <a:sym typeface="Arial"/>
              </a:rPr>
              <a:t> vertebrata, ...</a:t>
            </a:r>
            <a:endParaRPr b="0" i="0" sz="2200" u="none" cap="none" strike="noStrike">
              <a:solidFill>
                <a:srgbClr val="000000"/>
              </a:solidFill>
              <a:latin typeface="Arial"/>
              <a:ea typeface="Arial"/>
              <a:cs typeface="Arial"/>
              <a:sym typeface="Arial"/>
            </a:endParaRPr>
          </a:p>
          <a:p>
            <a:pPr indent="-368300" lvl="1" marL="9144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BUSCO – uses single-copy genes to access transcriptome assembly and annotation completeness</a:t>
            </a:r>
            <a:endParaRPr b="0" i="0" sz="2200" u="none" cap="none" strike="noStrike">
              <a:solidFill>
                <a:srgbClr val="000000"/>
              </a:solidFill>
              <a:latin typeface="Arial"/>
              <a:ea typeface="Arial"/>
              <a:cs typeface="Arial"/>
              <a:sym typeface="Arial"/>
            </a:endParaRPr>
          </a:p>
          <a:p>
            <a:pPr indent="-368300" lvl="2" marL="13716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evaluates % complete 'BUSCOs',                                 % fragmented, % missing</a:t>
            </a:r>
            <a:endParaRPr b="0" i="0" sz="2200" u="none" cap="none" strike="noStrike">
              <a:solidFill>
                <a:srgbClr val="000000"/>
              </a:solidFill>
              <a:latin typeface="Arial"/>
              <a:ea typeface="Arial"/>
              <a:cs typeface="Arial"/>
              <a:sym typeface="Arial"/>
            </a:endParaRPr>
          </a:p>
          <a:p>
            <a:pPr indent="-368300" lvl="2" marL="1371600" marR="0" rtl="0" algn="l">
              <a:lnSpc>
                <a:spcPct val="100000"/>
              </a:lnSpc>
              <a:spcBef>
                <a:spcPts val="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can run in genome, transcriptome or protein mode</a:t>
            </a:r>
            <a:endParaRPr b="0" i="0" sz="2200" u="none" cap="none" strike="noStrike">
              <a:solidFill>
                <a:srgbClr val="000000"/>
              </a:solidFill>
              <a:latin typeface="Arial"/>
              <a:ea typeface="Arial"/>
              <a:cs typeface="Arial"/>
              <a:sym typeface="Arial"/>
            </a:endParaRPr>
          </a:p>
          <a:p>
            <a:pPr indent="-368300" lvl="2" marL="1371600" marR="0" rtl="0" algn="l">
              <a:lnSpc>
                <a:spcPct val="100000"/>
              </a:lnSpc>
              <a:spcBef>
                <a:spcPts val="0"/>
              </a:spcBef>
              <a:spcAft>
                <a:spcPts val="0"/>
              </a:spcAft>
              <a:buClr>
                <a:srgbClr val="000000"/>
              </a:buClr>
              <a:buSzPts val="2200"/>
              <a:buFont typeface="Arial"/>
              <a:buChar char="■"/>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781" name="Shape 781"/>
          <p:cNvSpPr/>
          <p:nvPr/>
        </p:nvSpPr>
        <p:spPr>
          <a:xfrm>
            <a:off x="1960650" y="4361505"/>
            <a:ext cx="3505200" cy="3564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a:ea typeface="Courier"/>
                <a:cs typeface="Courier"/>
                <a:sym typeface="Courier"/>
              </a:rPr>
              <a:t>  module spider</a:t>
            </a:r>
            <a:r>
              <a:rPr b="0" i="0" lang="en-US" sz="1800" u="none" cap="none" strike="noStrike">
                <a:solidFill>
                  <a:srgbClr val="000000"/>
                </a:solidFill>
                <a:latin typeface="Courier"/>
                <a:ea typeface="Courier"/>
                <a:cs typeface="Courier"/>
                <a:sym typeface="Courier"/>
              </a:rPr>
              <a:t> BUSCO</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5" name="Shape 785"/>
        <p:cNvGrpSpPr/>
        <p:nvPr/>
      </p:nvGrpSpPr>
      <p:grpSpPr>
        <a:xfrm>
          <a:off x="0" y="0"/>
          <a:ext cx="0" cy="0"/>
          <a:chOff x="0" y="0"/>
          <a:chExt cx="0" cy="0"/>
        </a:xfrm>
      </p:grpSpPr>
      <p:sp>
        <p:nvSpPr>
          <p:cNvPr id="786" name="Shape 786"/>
          <p:cNvSpPr txBox="1"/>
          <p:nvPr/>
        </p:nvSpPr>
        <p:spPr>
          <a:xfrm>
            <a:off x="197000" y="128575"/>
            <a:ext cx="8817900" cy="85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Transcriptome Assembly Completeness</a:t>
            </a:r>
            <a:endParaRPr b="0" i="0" sz="3800" u="none" cap="none" strike="noStrike">
              <a:solidFill>
                <a:srgbClr val="000000"/>
              </a:solidFill>
              <a:latin typeface="Arial"/>
              <a:ea typeface="Arial"/>
              <a:cs typeface="Arial"/>
              <a:sym typeface="Arial"/>
            </a:endParaRPr>
          </a:p>
        </p:txBody>
      </p:sp>
      <p:sp>
        <p:nvSpPr>
          <p:cNvPr id="787" name="Shape 787"/>
          <p:cNvSpPr txBox="1"/>
          <p:nvPr/>
        </p:nvSpPr>
        <p:spPr>
          <a:xfrm>
            <a:off x="607550" y="1007425"/>
            <a:ext cx="8193000" cy="377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BUSCO script (generate_plot.py) can be used to plot multiple BUSCO short summaries to compare different assemblies</a:t>
            </a:r>
            <a:endParaRPr b="0" i="0" sz="2400" u="none" cap="none" strike="noStrike">
              <a:solidFill>
                <a:srgbClr val="000000"/>
              </a:solidFill>
              <a:latin typeface="Arial"/>
              <a:ea typeface="Arial"/>
              <a:cs typeface="Arial"/>
              <a:sym typeface="Arial"/>
            </a:endParaRPr>
          </a:p>
        </p:txBody>
      </p:sp>
      <p:pic>
        <p:nvPicPr>
          <p:cNvPr descr="busco_figure.png" id="788" name="Shape 788"/>
          <p:cNvPicPr preferRelativeResize="0"/>
          <p:nvPr/>
        </p:nvPicPr>
        <p:blipFill rotWithShape="1">
          <a:blip r:embed="rId3">
            <a:alphaModFix/>
          </a:blip>
          <a:srcRect b="0" l="0" r="0" t="0"/>
          <a:stretch/>
        </p:blipFill>
        <p:spPr>
          <a:xfrm>
            <a:off x="2624625" y="1798048"/>
            <a:ext cx="3848650" cy="2886475"/>
          </a:xfrm>
          <a:prstGeom prst="rect">
            <a:avLst/>
          </a:prstGeom>
          <a:noFill/>
          <a:ln>
            <a:noFill/>
          </a:ln>
        </p:spPr>
      </p:pic>
      <p:sp>
        <p:nvSpPr>
          <p:cNvPr id="789" name="Shape 789"/>
          <p:cNvSpPr txBox="1"/>
          <p:nvPr/>
        </p:nvSpPr>
        <p:spPr>
          <a:xfrm>
            <a:off x="2577655" y="2561598"/>
            <a:ext cx="1134600" cy="3531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Assembly 1</a:t>
            </a:r>
            <a:endParaRPr b="0" i="0" sz="1400" u="none" cap="none" strike="noStrike">
              <a:solidFill>
                <a:srgbClr val="000000"/>
              </a:solidFill>
              <a:latin typeface="Arial"/>
              <a:ea typeface="Arial"/>
              <a:cs typeface="Arial"/>
              <a:sym typeface="Arial"/>
            </a:endParaRPr>
          </a:p>
        </p:txBody>
      </p:sp>
      <p:sp>
        <p:nvSpPr>
          <p:cNvPr id="790" name="Shape 790"/>
          <p:cNvSpPr txBox="1"/>
          <p:nvPr/>
        </p:nvSpPr>
        <p:spPr>
          <a:xfrm>
            <a:off x="2577655" y="3171198"/>
            <a:ext cx="1134600" cy="3531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Assembly 2</a:t>
            </a:r>
            <a:endParaRPr b="0" i="0" sz="1400" u="none" cap="none" strike="noStrike">
              <a:solidFill>
                <a:srgbClr val="000000"/>
              </a:solidFill>
              <a:latin typeface="Arial"/>
              <a:ea typeface="Arial"/>
              <a:cs typeface="Arial"/>
              <a:sym typeface="Arial"/>
            </a:endParaRPr>
          </a:p>
        </p:txBody>
      </p:sp>
      <p:sp>
        <p:nvSpPr>
          <p:cNvPr id="791" name="Shape 791"/>
          <p:cNvSpPr txBox="1"/>
          <p:nvPr/>
        </p:nvSpPr>
        <p:spPr>
          <a:xfrm>
            <a:off x="2577655" y="3780798"/>
            <a:ext cx="1134600" cy="3531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Assembly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95" name="Shape 795"/>
        <p:cNvGrpSpPr/>
        <p:nvPr/>
      </p:nvGrpSpPr>
      <p:grpSpPr>
        <a:xfrm>
          <a:off x="0" y="0"/>
          <a:ext cx="0" cy="0"/>
          <a:chOff x="0" y="0"/>
          <a:chExt cx="0" cy="0"/>
        </a:xfrm>
      </p:grpSpPr>
      <p:sp>
        <p:nvSpPr>
          <p:cNvPr id="796" name="Shape 796"/>
          <p:cNvSpPr/>
          <p:nvPr/>
        </p:nvSpPr>
        <p:spPr>
          <a:xfrm>
            <a:off x="1453800" y="3209899"/>
            <a:ext cx="6331500" cy="1481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Shape 797"/>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Transcriptome Assembly Evaluation</a:t>
            </a:r>
            <a:endParaRPr b="0" i="0" sz="3800" u="none" cap="none" strike="noStrike">
              <a:solidFill>
                <a:srgbClr val="000000"/>
              </a:solidFill>
              <a:latin typeface="Arial"/>
              <a:ea typeface="Arial"/>
              <a:cs typeface="Arial"/>
              <a:sym typeface="Arial"/>
            </a:endParaRPr>
          </a:p>
        </p:txBody>
      </p:sp>
      <p:sp>
        <p:nvSpPr>
          <p:cNvPr id="798" name="Shape 798"/>
          <p:cNvSpPr txBox="1"/>
          <p:nvPr/>
        </p:nvSpPr>
        <p:spPr>
          <a:xfrm>
            <a:off x="565600" y="1706851"/>
            <a:ext cx="8289300" cy="15297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Input transcriptome fasta assembly and sequence reads fastq or fasta files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RSEM-EVAL used for reference-free evaluation</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REF-EVAL used for reference-based evaluation</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Higher score = better evaluation</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Sample output:</a:t>
            </a:r>
            <a:endParaRPr b="0" i="0" sz="1800" u="none" cap="none" strike="noStrike">
              <a:solidFill>
                <a:srgbClr val="000000"/>
              </a:solidFill>
              <a:latin typeface="Arial"/>
              <a:ea typeface="Arial"/>
              <a:cs typeface="Arial"/>
              <a:sym typeface="Arial"/>
            </a:endParaRPr>
          </a:p>
        </p:txBody>
      </p:sp>
      <p:sp>
        <p:nvSpPr>
          <p:cNvPr id="799" name="Shape 799"/>
          <p:cNvSpPr/>
          <p:nvPr/>
        </p:nvSpPr>
        <p:spPr>
          <a:xfrm>
            <a:off x="2488320" y="1161451"/>
            <a:ext cx="38985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module spider</a:t>
            </a:r>
            <a:r>
              <a:rPr b="0" i="0" lang="en-US" sz="1700" u="none" cap="none" strike="noStrike">
                <a:solidFill>
                  <a:srgbClr val="000000"/>
                </a:solidFill>
                <a:latin typeface="Courier"/>
                <a:ea typeface="Courier"/>
                <a:cs typeface="Courier"/>
                <a:sym typeface="Courier"/>
              </a:rPr>
              <a:t> DETONATE   </a:t>
            </a:r>
            <a:endParaRPr b="0" i="0" sz="1500" u="none" cap="none" strike="noStrike">
              <a:solidFill>
                <a:srgbClr val="000000"/>
              </a:solidFill>
              <a:latin typeface="Arial"/>
              <a:ea typeface="Arial"/>
              <a:cs typeface="Arial"/>
              <a:sym typeface="Arial"/>
            </a:endParaRPr>
          </a:p>
        </p:txBody>
      </p:sp>
      <p:sp>
        <p:nvSpPr>
          <p:cNvPr id="800" name="Shape 800"/>
          <p:cNvSpPr txBox="1"/>
          <p:nvPr/>
        </p:nvSpPr>
        <p:spPr>
          <a:xfrm>
            <a:off x="1567450" y="3217274"/>
            <a:ext cx="6258600" cy="148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a:ea typeface="Courier"/>
                <a:cs typeface="Courier"/>
                <a:sym typeface="Courier"/>
              </a:rPr>
              <a:t>Score        -30198099.46</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a:ea typeface="Courier"/>
                <a:cs typeface="Courier"/>
                <a:sym typeface="Courier"/>
              </a:rPr>
              <a:t>Number_of_contigs    1976</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a:ea typeface="Courier"/>
                <a:cs typeface="Courier"/>
                <a:sym typeface="Courier"/>
              </a:rPr>
              <a:t>Number_of_alignable_reads      1140584</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ourier"/>
                <a:ea typeface="Courier"/>
                <a:cs typeface="Courier"/>
                <a:sym typeface="Courier"/>
              </a:rPr>
              <a:t>Number_of_alignments_in_total  1434453</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04" name="Shape 804"/>
        <p:cNvGrpSpPr/>
        <p:nvPr/>
      </p:nvGrpSpPr>
      <p:grpSpPr>
        <a:xfrm>
          <a:off x="0" y="0"/>
          <a:ext cx="0" cy="0"/>
          <a:chOff x="0" y="0"/>
          <a:chExt cx="0" cy="0"/>
        </a:xfrm>
      </p:grpSpPr>
      <p:sp>
        <p:nvSpPr>
          <p:cNvPr id="805" name="Shape 805"/>
          <p:cNvSpPr txBox="1"/>
          <p:nvPr/>
        </p:nvSpPr>
        <p:spPr>
          <a:xfrm>
            <a:off x="456845" y="188358"/>
            <a:ext cx="8228700" cy="891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Transcriptome Assembly Evaluation</a:t>
            </a:r>
            <a:endParaRPr b="0" i="0" sz="3800" u="none" cap="none" strike="noStrike">
              <a:solidFill>
                <a:srgbClr val="000000"/>
              </a:solidFill>
              <a:latin typeface="Arial"/>
              <a:ea typeface="Arial"/>
              <a:cs typeface="Arial"/>
              <a:sym typeface="Arial"/>
            </a:endParaRPr>
          </a:p>
        </p:txBody>
      </p:sp>
      <p:sp>
        <p:nvSpPr>
          <p:cNvPr id="806" name="Shape 806"/>
          <p:cNvSpPr txBox="1"/>
          <p:nvPr/>
        </p:nvSpPr>
        <p:spPr>
          <a:xfrm>
            <a:off x="1327600" y="1706850"/>
            <a:ext cx="7084800" cy="26487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For </a:t>
            </a:r>
            <a:r>
              <a:rPr b="0" i="1" lang="en-US" sz="1800" u="none" cap="none" strike="noStrike">
                <a:solidFill>
                  <a:srgbClr val="000000"/>
                </a:solidFill>
                <a:latin typeface="Arial"/>
                <a:ea typeface="Arial"/>
                <a:cs typeface="Arial"/>
                <a:sym typeface="Arial"/>
              </a:rPr>
              <a:t>de novo </a:t>
            </a:r>
            <a:r>
              <a:rPr b="0" i="0" lang="en-US" sz="1800" u="none" cap="none" strike="noStrike">
                <a:solidFill>
                  <a:srgbClr val="000000"/>
                </a:solidFill>
                <a:latin typeface="Arial"/>
                <a:ea typeface="Arial"/>
                <a:cs typeface="Arial"/>
                <a:sym typeface="Arial"/>
              </a:rPr>
              <a:t>transcriptome assembly quality analysis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Inputs are combinations of the following</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assembly.fa (one or more assemblies)</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left.fq (quality trimmed)</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right.fq (quality trimmed)</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reference.fa</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Output</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Contig metrics (smallest, largest, N50, %GC, …)</a:t>
            </a:r>
            <a:endParaRPr b="0" i="0" sz="1800" u="none" cap="none" strike="noStrike">
              <a:solidFill>
                <a:srgbClr val="000000"/>
              </a:solidFill>
              <a:latin typeface="Arial"/>
              <a:ea typeface="Arial"/>
              <a:cs typeface="Arial"/>
              <a:sym typeface="Arial"/>
            </a:endParaRPr>
          </a:p>
          <a:p>
            <a:pPr indent="-342900" lvl="2" marL="13716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Supports merging assemblies</a:t>
            </a:r>
            <a:endParaRPr b="0" i="0" sz="1800" u="none" cap="none" strike="noStrike">
              <a:solidFill>
                <a:srgbClr val="000000"/>
              </a:solidFill>
              <a:latin typeface="Arial"/>
              <a:ea typeface="Arial"/>
              <a:cs typeface="Arial"/>
              <a:sym typeface="Arial"/>
            </a:endParaRPr>
          </a:p>
        </p:txBody>
      </p:sp>
      <p:sp>
        <p:nvSpPr>
          <p:cNvPr id="807" name="Shape 807"/>
          <p:cNvSpPr/>
          <p:nvPr/>
        </p:nvSpPr>
        <p:spPr>
          <a:xfrm>
            <a:off x="2488320" y="1161451"/>
            <a:ext cx="38985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module spider</a:t>
            </a:r>
            <a:r>
              <a:rPr b="0" i="0" lang="en-US" sz="1700" u="none" cap="none" strike="noStrike">
                <a:solidFill>
                  <a:srgbClr val="000000"/>
                </a:solidFill>
                <a:latin typeface="Courier"/>
                <a:ea typeface="Courier"/>
                <a:cs typeface="Courier"/>
                <a:sym typeface="Courier"/>
              </a:rPr>
              <a:t> Transrate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11" name="Shape 811"/>
        <p:cNvGrpSpPr/>
        <p:nvPr/>
      </p:nvGrpSpPr>
      <p:grpSpPr>
        <a:xfrm>
          <a:off x="0" y="0"/>
          <a:ext cx="0" cy="0"/>
          <a:chOff x="0" y="0"/>
          <a:chExt cx="0" cy="0"/>
        </a:xfrm>
      </p:grpSpPr>
      <p:sp>
        <p:nvSpPr>
          <p:cNvPr id="812" name="Shape 812"/>
          <p:cNvSpPr txBox="1"/>
          <p:nvPr/>
        </p:nvSpPr>
        <p:spPr>
          <a:xfrm>
            <a:off x="457172" y="79663"/>
            <a:ext cx="8228700" cy="891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Arial"/>
                <a:ea typeface="Arial"/>
                <a:cs typeface="Arial"/>
                <a:sym typeface="Arial"/>
              </a:rPr>
              <a:t>Transcriptome Assembly Annotation</a:t>
            </a:r>
            <a:endParaRPr b="0" i="0" sz="3800" u="none" cap="none" strike="noStrike">
              <a:solidFill>
                <a:srgbClr val="000000"/>
              </a:solidFill>
              <a:latin typeface="Arial"/>
              <a:ea typeface="Arial"/>
              <a:cs typeface="Arial"/>
              <a:sym typeface="Arial"/>
            </a:endParaRPr>
          </a:p>
        </p:txBody>
      </p:sp>
      <p:sp>
        <p:nvSpPr>
          <p:cNvPr id="813" name="Shape 813"/>
          <p:cNvSpPr txBox="1"/>
          <p:nvPr/>
        </p:nvSpPr>
        <p:spPr>
          <a:xfrm>
            <a:off x="1085025" y="1179450"/>
            <a:ext cx="7393800" cy="3762300"/>
          </a:xfrm>
          <a:prstGeom prst="rect">
            <a:avLst/>
          </a:prstGeom>
          <a:noFill/>
          <a:ln>
            <a:noFill/>
          </a:ln>
        </p:spPr>
        <p:txBody>
          <a:bodyPr anchorCtr="0" anchor="t" bIns="0" lIns="0" spcFirstLastPara="1" rIns="0" wrap="square" tIns="0">
            <a:noAutofit/>
          </a:bodyPr>
          <a:lstStyle/>
          <a:p>
            <a:pPr indent="-330200" lvl="0" marL="4572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You can run each of the following tools individually but Trinotate will run all these tools to annotate an assembly</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RNAMMER</a:t>
            </a:r>
            <a:endParaRPr b="0" i="0" sz="1600" u="none" cap="none" strike="noStrike">
              <a:solidFill>
                <a:srgbClr val="000000"/>
              </a:solidFill>
              <a:latin typeface="Arial"/>
              <a:ea typeface="Arial"/>
              <a:cs typeface="Arial"/>
              <a:sym typeface="Arial"/>
            </a:endParaRPr>
          </a:p>
          <a:p>
            <a:pPr indent="-330200" lvl="2" marL="13716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predicts 5s/8s, 16s/18s, 23s/28s ribosomal RNA</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TransDecoder</a:t>
            </a:r>
            <a:endParaRPr b="0" i="0" sz="1600" u="none" cap="none" strike="noStrike">
              <a:solidFill>
                <a:srgbClr val="000000"/>
              </a:solidFill>
              <a:latin typeface="Arial"/>
              <a:ea typeface="Arial"/>
              <a:cs typeface="Arial"/>
              <a:sym typeface="Arial"/>
            </a:endParaRPr>
          </a:p>
          <a:p>
            <a:pPr indent="-330200" lvl="2" marL="13716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predicts coding regions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BLAST+ (SwissProt db)</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HMMER (PFAM db)</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SignalP</a:t>
            </a:r>
            <a:endParaRPr b="0" i="0" sz="1600" u="none" cap="none" strike="noStrike">
              <a:solidFill>
                <a:srgbClr val="000000"/>
              </a:solidFill>
              <a:latin typeface="Arial"/>
              <a:ea typeface="Arial"/>
              <a:cs typeface="Arial"/>
              <a:sym typeface="Arial"/>
            </a:endParaRPr>
          </a:p>
          <a:p>
            <a:pPr indent="-330200" lvl="2" marL="13716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predicts presence and location of signal peptide cleavage sites in amino acid sequences</a:t>
            </a:r>
            <a:endParaRPr b="0" i="0" sz="1600" u="none" cap="none" strike="noStrike">
              <a:solidFill>
                <a:srgbClr val="000000"/>
              </a:solidFill>
              <a:latin typeface="Arial"/>
              <a:ea typeface="Arial"/>
              <a:cs typeface="Arial"/>
              <a:sym typeface="Arial"/>
            </a:endParaRPr>
          </a:p>
          <a:p>
            <a:pPr indent="-330200" lvl="1" marL="9144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tmhmm</a:t>
            </a:r>
            <a:endParaRPr b="0" i="0" sz="1600" u="none" cap="none" strike="noStrike">
              <a:solidFill>
                <a:srgbClr val="000000"/>
              </a:solidFill>
              <a:latin typeface="Arial"/>
              <a:ea typeface="Arial"/>
              <a:cs typeface="Arial"/>
              <a:sym typeface="Arial"/>
            </a:endParaRPr>
          </a:p>
          <a:p>
            <a:pPr indent="-330200" lvl="2" marL="13716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prediction of transmembrane helices in proteins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Results are saved in SQLite db and as a summary file: Trinotate.xls</a:t>
            </a:r>
            <a:endParaRPr b="0" i="0" sz="1600" u="none" cap="none" strike="noStrike">
              <a:solidFill>
                <a:srgbClr val="000000"/>
              </a:solidFill>
              <a:latin typeface="Arial"/>
              <a:ea typeface="Arial"/>
              <a:cs typeface="Arial"/>
              <a:sym typeface="Arial"/>
            </a:endParaRPr>
          </a:p>
        </p:txBody>
      </p:sp>
      <p:sp>
        <p:nvSpPr>
          <p:cNvPr id="814" name="Shape 814"/>
          <p:cNvSpPr/>
          <p:nvPr/>
        </p:nvSpPr>
        <p:spPr>
          <a:xfrm>
            <a:off x="2487667" y="850347"/>
            <a:ext cx="3898500" cy="279900"/>
          </a:xfrm>
          <a:prstGeom prst="rect">
            <a:avLst/>
          </a:prstGeom>
          <a:solidFill>
            <a:srgbClr val="AECF00"/>
          </a:solidFill>
          <a:ln cap="flat" cmpd="sng" w="9525">
            <a:solidFill>
              <a:srgbClr val="3465A4"/>
            </a:solidFill>
            <a:prstDash val="solid"/>
            <a:round/>
            <a:headEnd len="sm" w="sm" type="none"/>
            <a:tailEnd len="sm" w="sm" type="none"/>
          </a:ln>
        </p:spPr>
        <p:txBody>
          <a:bodyPr anchorCtr="0" anchor="ctr" bIns="38550" lIns="77100" spcFirstLastPara="1" rIns="77100" wrap="square" tIns="38550">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urier"/>
                <a:ea typeface="Courier"/>
                <a:cs typeface="Courier"/>
                <a:sym typeface="Courier"/>
              </a:rPr>
              <a:t>module spider</a:t>
            </a:r>
            <a:r>
              <a:rPr b="0" i="0" lang="en-US" sz="1700" u="none" cap="none" strike="noStrike">
                <a:solidFill>
                  <a:srgbClr val="000000"/>
                </a:solidFill>
                <a:latin typeface="Courier"/>
                <a:ea typeface="Courier"/>
                <a:cs typeface="Courier"/>
                <a:sym typeface="Courier"/>
              </a:rPr>
              <a:t> Trinotate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18" name="Shape 818"/>
        <p:cNvGrpSpPr/>
        <p:nvPr/>
      </p:nvGrpSpPr>
      <p:grpSpPr>
        <a:xfrm>
          <a:off x="0" y="0"/>
          <a:ext cx="0" cy="0"/>
          <a:chOff x="0" y="0"/>
          <a:chExt cx="0" cy="0"/>
        </a:xfrm>
      </p:grpSpPr>
      <p:pic>
        <p:nvPicPr>
          <p:cNvPr id="819" name="Shape 819"/>
          <p:cNvPicPr preferRelativeResize="0"/>
          <p:nvPr/>
        </p:nvPicPr>
        <p:blipFill rotWithShape="1">
          <a:blip r:embed="rId3">
            <a:alphaModFix/>
          </a:blip>
          <a:srcRect b="0" l="0" r="0" t="0"/>
          <a:stretch/>
        </p:blipFill>
        <p:spPr>
          <a:xfrm>
            <a:off x="1098725" y="156301"/>
            <a:ext cx="6761049" cy="4487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23" name="Shape 823"/>
        <p:cNvGrpSpPr/>
        <p:nvPr/>
      </p:nvGrpSpPr>
      <p:grpSpPr>
        <a:xfrm>
          <a:off x="0" y="0"/>
          <a:ext cx="0" cy="0"/>
          <a:chOff x="0" y="0"/>
          <a:chExt cx="0" cy="0"/>
        </a:xfrm>
      </p:grpSpPr>
      <p:pic>
        <p:nvPicPr>
          <p:cNvPr id="824" name="Shape 824"/>
          <p:cNvPicPr preferRelativeResize="0"/>
          <p:nvPr/>
        </p:nvPicPr>
        <p:blipFill rotWithShape="1">
          <a:blip r:embed="rId3">
            <a:alphaModFix/>
          </a:blip>
          <a:srcRect b="0" l="0" r="0" t="0"/>
          <a:stretch/>
        </p:blipFill>
        <p:spPr>
          <a:xfrm>
            <a:off x="995328" y="311739"/>
            <a:ext cx="7098001" cy="1350163"/>
          </a:xfrm>
          <a:prstGeom prst="rect">
            <a:avLst/>
          </a:prstGeom>
          <a:noFill/>
          <a:ln>
            <a:noFill/>
          </a:ln>
        </p:spPr>
      </p:pic>
      <p:sp>
        <p:nvSpPr>
          <p:cNvPr id="825" name="Shape 825"/>
          <p:cNvSpPr txBox="1"/>
          <p:nvPr/>
        </p:nvSpPr>
        <p:spPr>
          <a:xfrm>
            <a:off x="2488326" y="2030550"/>
            <a:ext cx="5364900" cy="170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rgbClr val="000000"/>
                </a:solidFill>
                <a:latin typeface="Arial"/>
                <a:ea typeface="Arial"/>
                <a:cs typeface="Arial"/>
                <a:sym typeface="Arial"/>
              </a:rPr>
              <a:t>  Thank you.</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rgbClr val="000000"/>
                </a:solidFill>
                <a:latin typeface="Arial"/>
                <a:ea typeface="Arial"/>
                <a:cs typeface="Arial"/>
                <a:sym typeface="Arial"/>
              </a:rPr>
              <a:t>Any question?</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nvSpPr>
        <p:spPr>
          <a:xfrm>
            <a:off x="46800" y="-3480"/>
            <a:ext cx="9071700" cy="1262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solidFill>
                  <a:srgbClr val="000000"/>
                </a:solidFill>
                <a:latin typeface="Arial"/>
                <a:ea typeface="Arial"/>
                <a:cs typeface="Arial"/>
                <a:sym typeface="Arial"/>
              </a:rPr>
              <a:t>DNA Repetitive Regions</a:t>
            </a:r>
            <a:endParaRPr b="0" sz="4400" strike="noStrike">
              <a:solidFill>
                <a:srgbClr val="000000"/>
              </a:solidFill>
              <a:latin typeface="Arial"/>
              <a:ea typeface="Arial"/>
              <a:cs typeface="Arial"/>
              <a:sym typeface="Arial"/>
            </a:endParaRPr>
          </a:p>
        </p:txBody>
      </p:sp>
      <p:sp>
        <p:nvSpPr>
          <p:cNvPr id="197" name="Shape 197"/>
          <p:cNvSpPr/>
          <p:nvPr/>
        </p:nvSpPr>
        <p:spPr>
          <a:xfrm>
            <a:off x="6659880" y="1355640"/>
            <a:ext cx="548700" cy="91500"/>
          </a:xfrm>
          <a:prstGeom prst="rect">
            <a:avLst/>
          </a:prstGeom>
          <a:solidFill>
            <a:srgbClr val="ABB40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a:off x="5196840" y="1352760"/>
            <a:ext cx="914400" cy="91500"/>
          </a:xfrm>
          <a:prstGeom prst="rect">
            <a:avLst/>
          </a:prstGeom>
          <a:solidFill>
            <a:srgbClr val="FFD32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3276600" y="1355640"/>
            <a:ext cx="1371600" cy="91500"/>
          </a:xfrm>
          <a:prstGeom prst="rect">
            <a:avLst/>
          </a:prstGeom>
          <a:solidFill>
            <a:srgbClr val="CCFFCC"/>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2768280" y="1356000"/>
            <a:ext cx="696900" cy="91500"/>
          </a:xfrm>
          <a:prstGeom prst="rect">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2941080" y="157776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3193080" y="157776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3" name="Shape 203"/>
          <p:cNvCxnSpPr>
            <a:stCxn id="201" idx="3"/>
            <a:endCxn id="202" idx="1"/>
          </p:cNvCxnSpPr>
          <p:nvPr/>
        </p:nvCxnSpPr>
        <p:spPr>
          <a:xfrm>
            <a:off x="3032580" y="1623510"/>
            <a:ext cx="160500" cy="600"/>
          </a:xfrm>
          <a:prstGeom prst="bentConnector3">
            <a:avLst>
              <a:gd fmla="val 50000" name="adj1"/>
            </a:avLst>
          </a:prstGeom>
          <a:noFill/>
          <a:ln cap="flat" cmpd="sng" w="9525">
            <a:solidFill>
              <a:srgbClr val="3465A4"/>
            </a:solidFill>
            <a:prstDash val="solid"/>
            <a:round/>
            <a:headEnd len="sm" w="sm" type="none"/>
            <a:tailEnd len="sm" w="sm" type="none"/>
          </a:ln>
        </p:spPr>
      </p:cxnSp>
      <p:sp>
        <p:nvSpPr>
          <p:cNvPr id="204" name="Shape 204"/>
          <p:cNvSpPr/>
          <p:nvPr/>
        </p:nvSpPr>
        <p:spPr>
          <a:xfrm>
            <a:off x="4568280" y="1356000"/>
            <a:ext cx="696900" cy="91500"/>
          </a:xfrm>
          <a:prstGeom prst="rect">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a:off x="6008280" y="1356000"/>
            <a:ext cx="696900" cy="91500"/>
          </a:xfrm>
          <a:prstGeom prst="rect">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txBox="1"/>
          <p:nvPr/>
        </p:nvSpPr>
        <p:spPr>
          <a:xfrm>
            <a:off x="2742360" y="1153320"/>
            <a:ext cx="755400" cy="26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200" strike="noStrike">
                <a:solidFill>
                  <a:srgbClr val="FF420E"/>
                </a:solidFill>
                <a:latin typeface="Arial"/>
                <a:ea typeface="Arial"/>
                <a:cs typeface="Arial"/>
                <a:sym typeface="Arial"/>
              </a:rPr>
              <a:t>1000 bp</a:t>
            </a:r>
            <a:endParaRPr b="0" sz="1800" strike="noStrike">
              <a:solidFill>
                <a:srgbClr val="000000"/>
              </a:solidFill>
              <a:latin typeface="Arial"/>
              <a:ea typeface="Arial"/>
              <a:cs typeface="Arial"/>
              <a:sym typeface="Arial"/>
            </a:endParaRPr>
          </a:p>
        </p:txBody>
      </p:sp>
      <p:sp>
        <p:nvSpPr>
          <p:cNvPr id="207" name="Shape 207"/>
          <p:cNvSpPr txBox="1"/>
          <p:nvPr/>
        </p:nvSpPr>
        <p:spPr>
          <a:xfrm>
            <a:off x="2814720" y="1693680"/>
            <a:ext cx="665400" cy="26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200" strike="noStrike">
                <a:solidFill>
                  <a:srgbClr val="800080"/>
                </a:solidFill>
                <a:latin typeface="Arial"/>
                <a:ea typeface="Arial"/>
                <a:cs typeface="Arial"/>
                <a:sym typeface="Arial"/>
              </a:rPr>
              <a:t>400 bp</a:t>
            </a:r>
            <a:endParaRPr b="0" sz="1800" strike="noStrike">
              <a:solidFill>
                <a:srgbClr val="000000"/>
              </a:solidFill>
              <a:latin typeface="Arial"/>
              <a:ea typeface="Arial"/>
              <a:cs typeface="Arial"/>
              <a:sym typeface="Arial"/>
            </a:endParaRPr>
          </a:p>
        </p:txBody>
      </p:sp>
      <p:sp>
        <p:nvSpPr>
          <p:cNvPr id="208" name="Shape 208"/>
          <p:cNvSpPr/>
          <p:nvPr/>
        </p:nvSpPr>
        <p:spPr>
          <a:xfrm>
            <a:off x="1982040" y="1357080"/>
            <a:ext cx="786300" cy="91500"/>
          </a:xfrm>
          <a:prstGeom prst="rect">
            <a:avLst/>
          </a:prstGeom>
          <a:solidFill>
            <a:srgbClr val="00DCF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a:off x="4741080" y="157776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4993080" y="157776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11" name="Shape 211"/>
          <p:cNvCxnSpPr>
            <a:stCxn id="209" idx="3"/>
            <a:endCxn id="210" idx="1"/>
          </p:cNvCxnSpPr>
          <p:nvPr/>
        </p:nvCxnSpPr>
        <p:spPr>
          <a:xfrm>
            <a:off x="4832580" y="1623510"/>
            <a:ext cx="160500" cy="600"/>
          </a:xfrm>
          <a:prstGeom prst="bentConnector3">
            <a:avLst>
              <a:gd fmla="val 50000" name="adj1"/>
            </a:avLst>
          </a:prstGeom>
          <a:noFill/>
          <a:ln cap="flat" cmpd="sng" w="9525">
            <a:solidFill>
              <a:srgbClr val="3465A4"/>
            </a:solidFill>
            <a:prstDash val="solid"/>
            <a:round/>
            <a:headEnd len="sm" w="sm" type="none"/>
            <a:tailEnd len="sm" w="sm" type="none"/>
          </a:ln>
        </p:spPr>
      </p:cxnSp>
      <p:sp>
        <p:nvSpPr>
          <p:cNvPr id="212" name="Shape 212"/>
          <p:cNvSpPr txBox="1"/>
          <p:nvPr/>
        </p:nvSpPr>
        <p:spPr>
          <a:xfrm>
            <a:off x="4614720" y="1693680"/>
            <a:ext cx="665400" cy="26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200" strike="noStrike">
                <a:solidFill>
                  <a:srgbClr val="800080"/>
                </a:solidFill>
                <a:latin typeface="Arial"/>
                <a:ea typeface="Arial"/>
                <a:cs typeface="Arial"/>
                <a:sym typeface="Arial"/>
              </a:rPr>
              <a:t>400 bp</a:t>
            </a:r>
            <a:endParaRPr b="0" sz="1800" strike="noStrike">
              <a:solidFill>
                <a:srgbClr val="000000"/>
              </a:solidFill>
              <a:latin typeface="Arial"/>
              <a:ea typeface="Arial"/>
              <a:cs typeface="Arial"/>
              <a:sym typeface="Arial"/>
            </a:endParaRPr>
          </a:p>
        </p:txBody>
      </p:sp>
      <p:sp>
        <p:nvSpPr>
          <p:cNvPr id="213" name="Shape 213"/>
          <p:cNvSpPr/>
          <p:nvPr/>
        </p:nvSpPr>
        <p:spPr>
          <a:xfrm>
            <a:off x="6181080" y="157776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nvSpPr>
        <p:spPr>
          <a:xfrm>
            <a:off x="6433080" y="157776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15" name="Shape 215"/>
          <p:cNvCxnSpPr>
            <a:stCxn id="213" idx="3"/>
            <a:endCxn id="214" idx="1"/>
          </p:cNvCxnSpPr>
          <p:nvPr/>
        </p:nvCxnSpPr>
        <p:spPr>
          <a:xfrm>
            <a:off x="6272580" y="1623510"/>
            <a:ext cx="160500" cy="600"/>
          </a:xfrm>
          <a:prstGeom prst="bentConnector3">
            <a:avLst>
              <a:gd fmla="val 50000" name="adj1"/>
            </a:avLst>
          </a:prstGeom>
          <a:noFill/>
          <a:ln cap="flat" cmpd="sng" w="9525">
            <a:solidFill>
              <a:srgbClr val="3465A4"/>
            </a:solidFill>
            <a:prstDash val="solid"/>
            <a:round/>
            <a:headEnd len="sm" w="sm" type="none"/>
            <a:tailEnd len="sm" w="sm" type="none"/>
          </a:ln>
        </p:spPr>
      </p:cxnSp>
      <p:sp>
        <p:nvSpPr>
          <p:cNvPr id="216" name="Shape 216"/>
          <p:cNvSpPr txBox="1"/>
          <p:nvPr/>
        </p:nvSpPr>
        <p:spPr>
          <a:xfrm>
            <a:off x="6054720" y="1693680"/>
            <a:ext cx="665400" cy="26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200" strike="noStrike">
                <a:solidFill>
                  <a:srgbClr val="800080"/>
                </a:solidFill>
                <a:latin typeface="Arial"/>
                <a:ea typeface="Arial"/>
                <a:cs typeface="Arial"/>
                <a:sym typeface="Arial"/>
              </a:rPr>
              <a:t>400 bp</a:t>
            </a:r>
            <a:endParaRPr b="0" sz="1800" strike="noStrike">
              <a:solidFill>
                <a:srgbClr val="000000"/>
              </a:solidFill>
              <a:latin typeface="Arial"/>
              <a:ea typeface="Arial"/>
              <a:cs typeface="Arial"/>
              <a:sym typeface="Arial"/>
            </a:endParaRPr>
          </a:p>
        </p:txBody>
      </p:sp>
      <p:sp>
        <p:nvSpPr>
          <p:cNvPr id="217" name="Shape 217"/>
          <p:cNvSpPr txBox="1"/>
          <p:nvPr/>
        </p:nvSpPr>
        <p:spPr>
          <a:xfrm>
            <a:off x="275400" y="2070250"/>
            <a:ext cx="8298000" cy="2482500"/>
          </a:xfrm>
          <a:prstGeom prst="rect">
            <a:avLst/>
          </a:prstGeom>
          <a:noFill/>
          <a:ln>
            <a:noFill/>
          </a:ln>
        </p:spPr>
        <p:txBody>
          <a:bodyPr anchorCtr="0" anchor="t" bIns="0" lIns="0" spcFirstLastPara="1" rIns="0" wrap="square" tIns="0">
            <a:noAutofit/>
          </a:bodyPr>
          <a:lstStyle/>
          <a:p>
            <a:pPr indent="-384959" lvl="0" marL="431999" marR="0" rtl="0" algn="l">
              <a:spcBef>
                <a:spcPts val="0"/>
              </a:spcBef>
              <a:spcAft>
                <a:spcPts val="0"/>
              </a:spcAft>
              <a:buClr>
                <a:srgbClr val="000000"/>
              </a:buClr>
              <a:buSzPts val="2400"/>
              <a:buFont typeface="Noto Sans Symbols"/>
              <a:buChar char="●"/>
            </a:pPr>
            <a:r>
              <a:rPr b="0" lang="en-US" sz="2400" strike="noStrike">
                <a:solidFill>
                  <a:srgbClr val="000000"/>
                </a:solidFill>
                <a:latin typeface="Arial"/>
                <a:ea typeface="Arial"/>
                <a:cs typeface="Arial"/>
                <a:sym typeface="Arial"/>
              </a:rPr>
              <a:t>If a repeat is longer than both the read length and the distance between paired reads it becomes impossible to resolve the repeat region of the graph. </a:t>
            </a:r>
            <a:endParaRPr b="0" sz="2400" strike="noStrike">
              <a:solidFill>
                <a:srgbClr val="000000"/>
              </a:solidFill>
              <a:latin typeface="Arial"/>
              <a:ea typeface="Arial"/>
              <a:cs typeface="Arial"/>
              <a:sym typeface="Arial"/>
            </a:endParaRPr>
          </a:p>
          <a:p>
            <a:pPr indent="-384959" lvl="0" marL="431999" marR="0" rtl="0" algn="l">
              <a:spcBef>
                <a:spcPts val="0"/>
              </a:spcBef>
              <a:spcAft>
                <a:spcPts val="0"/>
              </a:spcAft>
              <a:buClr>
                <a:srgbClr val="000000"/>
              </a:buClr>
              <a:buSzPts val="2400"/>
              <a:buFont typeface="Noto Sans Symbols"/>
              <a:buChar char="●"/>
            </a:pPr>
            <a:r>
              <a:rPr b="0" lang="en-US" sz="2400" strike="noStrike">
                <a:solidFill>
                  <a:srgbClr val="000000"/>
                </a:solidFill>
                <a:latin typeface="Arial"/>
                <a:ea typeface="Arial"/>
                <a:cs typeface="Arial"/>
                <a:sym typeface="Arial"/>
              </a:rPr>
              <a:t>This means that even with a high coverage of error free reads, the result of an assembly will still be fragmented if long repeat regions are present.</a:t>
            </a:r>
            <a:endParaRPr b="0" sz="2400" strike="noStrike">
              <a:solidFill>
                <a:srgbClr val="000000"/>
              </a:solidFill>
              <a:latin typeface="Arial"/>
              <a:ea typeface="Arial"/>
              <a:cs typeface="Arial"/>
              <a:sym typeface="Arial"/>
            </a:endParaRPr>
          </a:p>
        </p:txBody>
      </p:sp>
      <p:sp>
        <p:nvSpPr>
          <p:cNvPr id="218" name="Shape 218"/>
          <p:cNvSpPr txBox="1"/>
          <p:nvPr/>
        </p:nvSpPr>
        <p:spPr>
          <a:xfrm>
            <a:off x="4113950" y="4400350"/>
            <a:ext cx="4944600" cy="35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trike="noStrike">
                <a:solidFill>
                  <a:srgbClr val="000000"/>
                </a:solidFill>
                <a:latin typeface="Arial"/>
                <a:ea typeface="Arial"/>
                <a:cs typeface="Arial"/>
                <a:sym typeface="Arial"/>
              </a:rPr>
              <a:t>White Paper: </a:t>
            </a:r>
            <a:r>
              <a:rPr b="0" i="1" lang="en-US" strike="noStrike">
                <a:solidFill>
                  <a:srgbClr val="000000"/>
                </a:solidFill>
                <a:latin typeface="Arial"/>
                <a:ea typeface="Arial"/>
                <a:cs typeface="Arial"/>
                <a:sym typeface="Arial"/>
              </a:rPr>
              <a:t>de novo</a:t>
            </a:r>
            <a:r>
              <a:rPr b="0" lang="en-US" strike="noStrike">
                <a:solidFill>
                  <a:srgbClr val="000000"/>
                </a:solidFill>
                <a:latin typeface="Arial"/>
                <a:ea typeface="Arial"/>
                <a:cs typeface="Arial"/>
                <a:sym typeface="Arial"/>
              </a:rPr>
              <a:t> Assembly in CLC Assembly Cell 4.0</a:t>
            </a:r>
            <a:endParaRPr b="0"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456845" y="204769"/>
            <a:ext cx="8228700" cy="8589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US" sz="2400"/>
              <a:t>Use Multiple Libraries to Resolve Repeat Regions</a:t>
            </a:r>
            <a:endParaRPr sz="2400"/>
          </a:p>
        </p:txBody>
      </p:sp>
      <p:sp>
        <p:nvSpPr>
          <p:cNvPr id="224" name="Shape 224"/>
          <p:cNvSpPr txBox="1"/>
          <p:nvPr/>
        </p:nvSpPr>
        <p:spPr>
          <a:xfrm>
            <a:off x="939000" y="1619880"/>
            <a:ext cx="7276200" cy="35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1000 bp repeat                1000 bp repeat                       5000 bp repeat</a:t>
            </a:r>
            <a:endParaRPr b="0" sz="1800" strike="noStrike">
              <a:solidFill>
                <a:srgbClr val="000000"/>
              </a:solidFill>
              <a:latin typeface="Arial"/>
              <a:ea typeface="Arial"/>
              <a:cs typeface="Arial"/>
              <a:sym typeface="Arial"/>
            </a:endParaRPr>
          </a:p>
        </p:txBody>
      </p:sp>
      <p:sp>
        <p:nvSpPr>
          <p:cNvPr id="225" name="Shape 225"/>
          <p:cNvSpPr/>
          <p:nvPr/>
        </p:nvSpPr>
        <p:spPr>
          <a:xfrm>
            <a:off x="1311600" y="220740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a:off x="1563600" y="220740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27" name="Shape 227"/>
          <p:cNvCxnSpPr>
            <a:stCxn id="225" idx="3"/>
            <a:endCxn id="226" idx="1"/>
          </p:cNvCxnSpPr>
          <p:nvPr/>
        </p:nvCxnSpPr>
        <p:spPr>
          <a:xfrm>
            <a:off x="1403100" y="2253150"/>
            <a:ext cx="160500" cy="600"/>
          </a:xfrm>
          <a:prstGeom prst="bentConnector3">
            <a:avLst>
              <a:gd fmla="val 50000" name="adj1"/>
            </a:avLst>
          </a:prstGeom>
          <a:noFill/>
          <a:ln cap="flat" cmpd="sng" w="9525">
            <a:solidFill>
              <a:srgbClr val="3465A4"/>
            </a:solidFill>
            <a:prstDash val="solid"/>
            <a:round/>
            <a:headEnd len="sm" w="sm" type="none"/>
            <a:tailEnd len="sm" w="sm" type="none"/>
          </a:ln>
        </p:spPr>
      </p:cxnSp>
      <p:sp>
        <p:nvSpPr>
          <p:cNvPr id="228" name="Shape 228"/>
          <p:cNvSpPr/>
          <p:nvPr/>
        </p:nvSpPr>
        <p:spPr>
          <a:xfrm>
            <a:off x="1419600" y="231540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1671600" y="231540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0" name="Shape 230"/>
          <p:cNvCxnSpPr>
            <a:stCxn id="228" idx="3"/>
            <a:endCxn id="229" idx="1"/>
          </p:cNvCxnSpPr>
          <p:nvPr/>
        </p:nvCxnSpPr>
        <p:spPr>
          <a:xfrm>
            <a:off x="1511100" y="2361150"/>
            <a:ext cx="160500" cy="600"/>
          </a:xfrm>
          <a:prstGeom prst="bentConnector3">
            <a:avLst>
              <a:gd fmla="val 50000" name="adj1"/>
            </a:avLst>
          </a:prstGeom>
          <a:noFill/>
          <a:ln cap="flat" cmpd="sng" w="9525">
            <a:solidFill>
              <a:srgbClr val="3465A4"/>
            </a:solidFill>
            <a:prstDash val="solid"/>
            <a:round/>
            <a:headEnd len="sm" w="sm" type="none"/>
            <a:tailEnd len="sm" w="sm" type="none"/>
          </a:ln>
        </p:spPr>
      </p:cxnSp>
      <p:sp>
        <p:nvSpPr>
          <p:cNvPr id="231" name="Shape 231"/>
          <p:cNvSpPr/>
          <p:nvPr/>
        </p:nvSpPr>
        <p:spPr>
          <a:xfrm>
            <a:off x="1599600" y="242340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a:off x="1851600" y="2423400"/>
            <a:ext cx="91500" cy="91500"/>
          </a:xfrm>
          <a:prstGeom prst="rect">
            <a:avLst/>
          </a:prstGeom>
          <a:solidFill>
            <a:srgbClr val="80008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3" name="Shape 233"/>
          <p:cNvCxnSpPr>
            <a:stCxn id="231" idx="3"/>
            <a:endCxn id="232" idx="1"/>
          </p:cNvCxnSpPr>
          <p:nvPr/>
        </p:nvCxnSpPr>
        <p:spPr>
          <a:xfrm>
            <a:off x="1691100" y="2469150"/>
            <a:ext cx="160500" cy="600"/>
          </a:xfrm>
          <a:prstGeom prst="bentConnector3">
            <a:avLst>
              <a:gd fmla="val 50000" name="adj1"/>
            </a:avLst>
          </a:prstGeom>
          <a:noFill/>
          <a:ln cap="flat" cmpd="sng" w="9525">
            <a:solidFill>
              <a:srgbClr val="3465A4"/>
            </a:solidFill>
            <a:prstDash val="solid"/>
            <a:round/>
            <a:headEnd len="sm" w="sm" type="none"/>
            <a:tailEnd len="sm" w="sm" type="none"/>
          </a:ln>
        </p:spPr>
      </p:cxnSp>
      <p:sp>
        <p:nvSpPr>
          <p:cNvPr id="234" name="Shape 234"/>
          <p:cNvSpPr/>
          <p:nvPr/>
        </p:nvSpPr>
        <p:spPr>
          <a:xfrm>
            <a:off x="3867600" y="2207400"/>
            <a:ext cx="91500" cy="91500"/>
          </a:xfrm>
          <a:prstGeom prst="rect">
            <a:avLst/>
          </a:prstGeom>
          <a:solidFill>
            <a:srgbClr val="0047F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a:off x="4803600" y="2207400"/>
            <a:ext cx="91500" cy="91500"/>
          </a:xfrm>
          <a:prstGeom prst="rect">
            <a:avLst/>
          </a:prstGeom>
          <a:solidFill>
            <a:srgbClr val="0047F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6" name="Shape 236"/>
          <p:cNvCxnSpPr>
            <a:stCxn id="234" idx="3"/>
            <a:endCxn id="235" idx="1"/>
          </p:cNvCxnSpPr>
          <p:nvPr/>
        </p:nvCxnSpPr>
        <p:spPr>
          <a:xfrm>
            <a:off x="3959100" y="2253150"/>
            <a:ext cx="844500" cy="600"/>
          </a:xfrm>
          <a:prstGeom prst="bentConnector3">
            <a:avLst>
              <a:gd fmla="val 50000" name="adj1"/>
            </a:avLst>
          </a:prstGeom>
          <a:noFill/>
          <a:ln cap="flat" cmpd="sng" w="9525">
            <a:solidFill>
              <a:srgbClr val="3465A4"/>
            </a:solidFill>
            <a:prstDash val="solid"/>
            <a:round/>
            <a:headEnd len="sm" w="sm" type="none"/>
            <a:tailEnd len="sm" w="sm" type="none"/>
          </a:ln>
        </p:spPr>
      </p:cxnSp>
      <p:sp>
        <p:nvSpPr>
          <p:cNvPr id="237" name="Shape 237"/>
          <p:cNvSpPr txBox="1"/>
          <p:nvPr/>
        </p:nvSpPr>
        <p:spPr>
          <a:xfrm>
            <a:off x="752160" y="2628600"/>
            <a:ext cx="2084100" cy="626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Paired end library</a:t>
            </a:r>
            <a:endParaRPr b="0" sz="18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        400 bp</a:t>
            </a:r>
            <a:endParaRPr b="0" sz="1800" strike="noStrike">
              <a:solidFill>
                <a:srgbClr val="000000"/>
              </a:solidFill>
              <a:latin typeface="Arial"/>
              <a:ea typeface="Arial"/>
              <a:cs typeface="Arial"/>
              <a:sym typeface="Arial"/>
            </a:endParaRPr>
          </a:p>
        </p:txBody>
      </p:sp>
      <p:sp>
        <p:nvSpPr>
          <p:cNvPr id="238" name="Shape 238"/>
          <p:cNvSpPr txBox="1"/>
          <p:nvPr/>
        </p:nvSpPr>
        <p:spPr>
          <a:xfrm>
            <a:off x="3416520" y="2628960"/>
            <a:ext cx="1951500" cy="626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Mate pair library</a:t>
            </a:r>
            <a:endParaRPr b="0" sz="18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       2000 bp</a:t>
            </a:r>
            <a:endParaRPr b="0" sz="1800" strike="noStrike">
              <a:solidFill>
                <a:srgbClr val="000000"/>
              </a:solidFill>
              <a:latin typeface="Arial"/>
              <a:ea typeface="Arial"/>
              <a:cs typeface="Arial"/>
              <a:sym typeface="Arial"/>
            </a:endParaRPr>
          </a:p>
        </p:txBody>
      </p:sp>
      <p:sp>
        <p:nvSpPr>
          <p:cNvPr id="239" name="Shape 239"/>
          <p:cNvSpPr/>
          <p:nvPr/>
        </p:nvSpPr>
        <p:spPr>
          <a:xfrm>
            <a:off x="5595600" y="2207400"/>
            <a:ext cx="91500" cy="91500"/>
          </a:xfrm>
          <a:prstGeom prst="rect">
            <a:avLst/>
          </a:prstGeom>
          <a:solidFill>
            <a:srgbClr val="FFD32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8727600" y="2207400"/>
            <a:ext cx="91500" cy="91500"/>
          </a:xfrm>
          <a:prstGeom prst="rect">
            <a:avLst/>
          </a:prstGeom>
          <a:solidFill>
            <a:srgbClr val="FFD32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41" name="Shape 241"/>
          <p:cNvCxnSpPr>
            <a:stCxn id="239" idx="3"/>
            <a:endCxn id="240" idx="1"/>
          </p:cNvCxnSpPr>
          <p:nvPr/>
        </p:nvCxnSpPr>
        <p:spPr>
          <a:xfrm>
            <a:off x="5687100" y="2253150"/>
            <a:ext cx="3040500" cy="600"/>
          </a:xfrm>
          <a:prstGeom prst="bentConnector3">
            <a:avLst>
              <a:gd fmla="val 50000" name="adj1"/>
            </a:avLst>
          </a:prstGeom>
          <a:noFill/>
          <a:ln cap="flat" cmpd="sng" w="9525">
            <a:solidFill>
              <a:srgbClr val="3465A4"/>
            </a:solidFill>
            <a:prstDash val="solid"/>
            <a:round/>
            <a:headEnd len="sm" w="sm" type="none"/>
            <a:tailEnd len="sm" w="sm" type="none"/>
          </a:ln>
        </p:spPr>
      </p:cxnSp>
      <p:sp>
        <p:nvSpPr>
          <p:cNvPr id="242" name="Shape 242"/>
          <p:cNvSpPr txBox="1"/>
          <p:nvPr/>
        </p:nvSpPr>
        <p:spPr>
          <a:xfrm>
            <a:off x="6440520" y="2628960"/>
            <a:ext cx="1951500" cy="626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Mate pair library</a:t>
            </a:r>
            <a:endParaRPr b="0" sz="18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     10,000 bp</a:t>
            </a:r>
            <a:endParaRPr b="0" sz="1800" strike="noStrike">
              <a:solidFill>
                <a:srgbClr val="000000"/>
              </a:solidFill>
              <a:latin typeface="Arial"/>
              <a:ea typeface="Arial"/>
              <a:cs typeface="Arial"/>
              <a:sym typeface="Arial"/>
            </a:endParaRPr>
          </a:p>
        </p:txBody>
      </p:sp>
      <p:sp>
        <p:nvSpPr>
          <p:cNvPr id="243" name="Shape 243"/>
          <p:cNvSpPr txBox="1"/>
          <p:nvPr/>
        </p:nvSpPr>
        <p:spPr>
          <a:xfrm>
            <a:off x="264960" y="1360440"/>
            <a:ext cx="1086000" cy="26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rgbClr val="000000"/>
                </a:solidFill>
                <a:latin typeface="Arial"/>
                <a:ea typeface="Arial"/>
                <a:cs typeface="Arial"/>
                <a:sym typeface="Arial"/>
              </a:rPr>
              <a:t>chromosome</a:t>
            </a:r>
            <a:endParaRPr b="0" sz="1800" strike="noStrike">
              <a:solidFill>
                <a:srgbClr val="000000"/>
              </a:solidFill>
              <a:latin typeface="Arial"/>
              <a:ea typeface="Arial"/>
              <a:cs typeface="Arial"/>
              <a:sym typeface="Arial"/>
            </a:endParaRPr>
          </a:p>
        </p:txBody>
      </p:sp>
      <p:sp>
        <p:nvSpPr>
          <p:cNvPr id="244" name="Shape 244"/>
          <p:cNvSpPr/>
          <p:nvPr/>
        </p:nvSpPr>
        <p:spPr>
          <a:xfrm>
            <a:off x="6187800" y="1998960"/>
            <a:ext cx="2023800" cy="91500"/>
          </a:xfrm>
          <a:prstGeom prst="rect">
            <a:avLst/>
          </a:prstGeom>
          <a:solidFill>
            <a:srgbClr val="ABB40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a:off x="4633320" y="1996080"/>
            <a:ext cx="1554600" cy="91500"/>
          </a:xfrm>
          <a:prstGeom prst="rect">
            <a:avLst/>
          </a:prstGeom>
          <a:solidFill>
            <a:srgbClr val="FFD320"/>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3927720" y="1999320"/>
            <a:ext cx="696900" cy="91500"/>
          </a:xfrm>
          <a:prstGeom prst="rect">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a:off x="335640" y="2000400"/>
            <a:ext cx="1072200" cy="91500"/>
          </a:xfrm>
          <a:prstGeom prst="rect">
            <a:avLst/>
          </a:prstGeom>
          <a:solidFill>
            <a:srgbClr val="00DCF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a:off x="1407720" y="1999320"/>
            <a:ext cx="696900" cy="91500"/>
          </a:xfrm>
          <a:prstGeom prst="rect">
            <a:avLst/>
          </a:prstGeom>
          <a:solidFill>
            <a:srgbClr val="FF420E"/>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p:nvPr/>
        </p:nvSpPr>
        <p:spPr>
          <a:xfrm>
            <a:off x="2104680" y="1998960"/>
            <a:ext cx="1902900" cy="91500"/>
          </a:xfrm>
          <a:prstGeom prst="rect">
            <a:avLst/>
          </a:prstGeom>
          <a:solidFill>
            <a:srgbClr val="CCFFCC"/>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a:off x="8211720" y="1999320"/>
            <a:ext cx="696900" cy="91500"/>
          </a:xfrm>
          <a:prstGeom prst="rect">
            <a:avLst/>
          </a:prstGeom>
          <a:solidFill>
            <a:srgbClr val="660066"/>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456845" y="52369"/>
            <a:ext cx="8228700" cy="8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1"/>
                </a:solidFill>
              </a:rPr>
              <a:t>Example of Gap in a Region</a:t>
            </a:r>
            <a:br>
              <a:rPr lang="en-US" sz="3000">
                <a:solidFill>
                  <a:schemeClr val="dk1"/>
                </a:solidFill>
              </a:rPr>
            </a:br>
            <a:r>
              <a:rPr lang="en-US" sz="3000">
                <a:solidFill>
                  <a:schemeClr val="dk1"/>
                </a:solidFill>
              </a:rPr>
              <a:t>of Low Coverage Coverage (&lt; 15x)</a:t>
            </a:r>
            <a:endParaRPr sz="3000"/>
          </a:p>
        </p:txBody>
      </p:sp>
      <p:pic>
        <p:nvPicPr>
          <p:cNvPr id="256" name="Shape 256"/>
          <p:cNvPicPr preferRelativeResize="0"/>
          <p:nvPr/>
        </p:nvPicPr>
        <p:blipFill rotWithShape="1">
          <a:blip r:embed="rId3">
            <a:alphaModFix/>
          </a:blip>
          <a:srcRect b="0" l="0" r="0" t="0"/>
          <a:stretch/>
        </p:blipFill>
        <p:spPr>
          <a:xfrm>
            <a:off x="1664800" y="946900"/>
            <a:ext cx="5700999" cy="377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456845" y="204769"/>
            <a:ext cx="8228700" cy="8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sz="3000">
                <a:solidFill>
                  <a:schemeClr val="dk1"/>
                </a:solidFill>
              </a:rPr>
              <a:t>Gap Filling Results</a:t>
            </a:r>
            <a:endParaRPr sz="3000">
              <a:solidFill>
                <a:schemeClr val="dk1"/>
              </a:solidFill>
            </a:endParaRPr>
          </a:p>
          <a:p>
            <a:pPr indent="0" lvl="0" marL="0">
              <a:spcBef>
                <a:spcPts val="0"/>
              </a:spcBef>
              <a:spcAft>
                <a:spcPts val="0"/>
              </a:spcAft>
              <a:buNone/>
            </a:pPr>
            <a:r>
              <a:t/>
            </a:r>
            <a:endParaRPr sz="3000"/>
          </a:p>
        </p:txBody>
      </p:sp>
      <p:sp>
        <p:nvSpPr>
          <p:cNvPr id="262" name="Shape 262"/>
          <p:cNvSpPr txBox="1"/>
          <p:nvPr/>
        </p:nvSpPr>
        <p:spPr>
          <a:xfrm>
            <a:off x="2316840" y="593400"/>
            <a:ext cx="6307200" cy="2763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TACACCTTCAGGAATATAGTTGGCTACTTTTGTTGGCAAACCTATGCCTAAGTTGACCAG</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TGTATTGTGTTCTAATTCTTGTGCTACACGCTTTGCAATACGTGTTTGAATCTCTTCTTT</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TGAAAGAACAGTAGCTGATGTTCCCATGTTAGGCTCCTTTCACTAAGTAGTTAACAAAAA</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TGCCAGGAGTATGGACAAAATTAGGATCCATTTGCCCCACGTCAACAATTTCTCTTGCTT</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CAACAATGGTGGTTTTCGCATTAGCAGCCATCACATGATTAAAGTTATTTTCAGAACCTG</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CGTATTGCAAATTGCCATTTTTATCTGCCTTGTTAGCAAAAATAAGTGCGACATCAGCTT</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TCAAAGGTTTTTCAAGAAGGTAGTCTTTGCCGTCAATAGTAATGACTTCTTTTCCTTTG</a:t>
            </a:r>
            <a:r>
              <a:rPr b="1" lang="en-US" sz="900" strike="noStrike">
                <a:solidFill>
                  <a:srgbClr val="000000"/>
                </a:solidFill>
                <a:latin typeface="Courier New"/>
                <a:ea typeface="Courier New"/>
                <a:cs typeface="Courier New"/>
                <a:sym typeface="Courier New"/>
              </a:rPr>
              <a:t>N</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z="900" strike="noStrike">
                <a:solidFill>
                  <a:srgbClr val="000000"/>
                </a:solidFill>
                <a:latin typeface="Courier New"/>
                <a:ea typeface="Courier New"/>
                <a:cs typeface="Courier New"/>
                <a:sym typeface="Courier New"/>
              </a:rPr>
              <a:t>NNNNNNNNNNNNNNNNNNNNNNNNNNNNNNNNNNNNNNNNNNNNNNNNNNNNNNNNNNNN</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z="900" strike="noStrike">
                <a:solidFill>
                  <a:srgbClr val="000000"/>
                </a:solidFill>
                <a:latin typeface="Courier New"/>
                <a:ea typeface="Courier New"/>
                <a:cs typeface="Courier New"/>
                <a:sym typeface="Courier New"/>
              </a:rPr>
              <a:t>NNNNNNNNNNNNNNNNNNNNNNNNNNNNNNNNNNNNNNNNNNNNNNNNNNNNNNNNNNNN</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z="900" strike="noStrike">
                <a:solidFill>
                  <a:srgbClr val="000000"/>
                </a:solidFill>
                <a:latin typeface="Courier New"/>
                <a:ea typeface="Courier New"/>
                <a:cs typeface="Courier New"/>
                <a:sym typeface="Courier New"/>
              </a:rPr>
              <a:t>NNNNNNNNNNNN</a:t>
            </a:r>
            <a:r>
              <a:rPr b="0" lang="en-US" sz="900" strike="noStrike">
                <a:solidFill>
                  <a:srgbClr val="000000"/>
                </a:solidFill>
                <a:latin typeface="Courier New"/>
                <a:ea typeface="Courier New"/>
                <a:cs typeface="Courier New"/>
                <a:sym typeface="Courier New"/>
              </a:rPr>
              <a:t>TTTGTCGGCCCGCTTCACGGTTGAGACCGATATGTGATGCAATAATAG</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TTGAAAACTGTTTATTGGCAACCATCTTACCAACGCCTTTGTCAGGAAAACCGGCATCGT</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TACAGATTAAAGTGAGGTCTTTGACACCTTTTTCCACAAGTGCATCAATTAATTTTTCTG</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GTGTGCCATTTGTCATGAAGCCACCAACCATAATGGTATCACCATCTTTAACGTGAGCTA</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CCGCTTCTTTTATTGTGATTTCTTTACACATTTTTTCTACCAACTTTCACGAGACTAAGT</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ATTGTTTTTCACGATAACAGCAGTTCCTTGTCCTCCACCAATGCAAAGTGTTGCTAGTCC</a:t>
            </a:r>
            <a:endParaRPr b="0" sz="900" strike="noStrike">
              <a:solidFill>
                <a:srgbClr val="000000"/>
              </a:solidFill>
              <a:latin typeface="Arial"/>
              <a:ea typeface="Arial"/>
              <a:cs typeface="Arial"/>
              <a:sym typeface="Arial"/>
            </a:endParaRPr>
          </a:p>
        </p:txBody>
      </p:sp>
      <p:sp>
        <p:nvSpPr>
          <p:cNvPr id="263" name="Shape 263"/>
          <p:cNvSpPr txBox="1"/>
          <p:nvPr/>
        </p:nvSpPr>
        <p:spPr>
          <a:xfrm>
            <a:off x="2319000" y="2696640"/>
            <a:ext cx="5766000" cy="27633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TACACCTTCAGGAATATAGTTGGCTACTTTTGTTGGCAAACCTATGCCTAAGTTGACCAG</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TGTATTGTGTTCTAATTCTTGTGCTACACGCTTTGCAATACGTGTTTGAATCTCTTCTTT</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TGAAAGAACAGTAGCTGATGTTCCCATGTTAGGCTCCTTTCACTAAGTAGTTAACAAAAA</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TGCCAGGAGTATGGACAAAATTAGGATCCATTTGCCCCACGTCAACAATTTCTCTTGCTT</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CAACAATGGTGGTTTTCGCATTAGCAGCCATCACATGATTAAAGTTATTTTCAGAACCTG</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CGTATTGCAAATTGCCATTTTTATCTGCCTTGTTAGCAAAAATAAGTGCGACATCAGCTT</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TCAAAGGTTTTTCAAGAAGGTAGTCTTTGCCGTCAATAGTAATGACTTCTTTTCCTTTG</a:t>
            </a:r>
            <a:r>
              <a:rPr b="1" lang="en-US" sz="900" strike="noStrike">
                <a:solidFill>
                  <a:srgbClr val="000000"/>
                </a:solidFill>
                <a:latin typeface="Courier New"/>
                <a:ea typeface="Courier New"/>
                <a:cs typeface="Courier New"/>
                <a:sym typeface="Courier New"/>
              </a:rPr>
              <a:t>G</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z="900" strike="noStrike">
                <a:solidFill>
                  <a:srgbClr val="000000"/>
                </a:solidFill>
                <a:latin typeface="Courier New"/>
                <a:ea typeface="Courier New"/>
                <a:cs typeface="Courier New"/>
                <a:sym typeface="Courier New"/>
              </a:rPr>
              <a:t>CAACTTCGGTTCCTATTCCAGTAGGTGTTAAGAAACCGCCTAGCCCAAAACCGCCACTGC</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z="900" strike="noStrike">
                <a:solidFill>
                  <a:srgbClr val="000000"/>
                </a:solidFill>
                <a:latin typeface="Courier New"/>
                <a:ea typeface="Courier New"/>
                <a:cs typeface="Courier New"/>
                <a:sym typeface="Courier New"/>
              </a:rPr>
              <a:t>GGATGCGCTCAGCTAATGTTCCCTGAGGTACAAGATCAATTACAGTCTCGCCCTCAGTCA</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TTTGTCGGCCCGCTTCACGGTTGAGACCGATATGTGATGCAATAATAGTTGAAAACTGTT</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TATTGGCAACCATCTTACCAACGCCTTTGTCAGGAAAACCGGCATCGTTACAGATTAAAG</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TGAGGTCTTTGACACCTTTTTCCACAAGTGCATCAATTAATTTTTCTGGTGTGCCATTTG</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TCATGAAGCCACCAACCATAATGGTATCACCATCTTTAACGTGAGCTACCGCTTCTTTTA</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TTGTGATTTCTTTACACATTTTTTCTACCAACTTTCACGAGACTAAGTATTGTTTTTCAC</a:t>
            </a:r>
            <a:endParaRPr b="0" sz="9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900" strike="noStrike">
                <a:solidFill>
                  <a:srgbClr val="000000"/>
                </a:solidFill>
                <a:latin typeface="Courier New"/>
                <a:ea typeface="Courier New"/>
                <a:cs typeface="Courier New"/>
                <a:sym typeface="Courier New"/>
              </a:rPr>
              <a:t>GATAACAGCAGTTCCTTGTCCTCCACCAATGCAAAGTGTTGCTAGTCCTCTGGTTACTTG</a:t>
            </a:r>
            <a:endParaRPr b="0" sz="900" strike="noStrike">
              <a:solidFill>
                <a:srgbClr val="000000"/>
              </a:solidFill>
              <a:latin typeface="Arial"/>
              <a:ea typeface="Arial"/>
              <a:cs typeface="Arial"/>
              <a:sym typeface="Arial"/>
            </a:endParaRPr>
          </a:p>
        </p:txBody>
      </p:sp>
      <p:sp>
        <p:nvSpPr>
          <p:cNvPr id="264" name="Shape 264"/>
          <p:cNvSpPr txBox="1"/>
          <p:nvPr/>
        </p:nvSpPr>
        <p:spPr>
          <a:xfrm>
            <a:off x="318720" y="3537720"/>
            <a:ext cx="1857300" cy="626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121 nucleotides</a:t>
            </a:r>
            <a:endParaRPr b="0" sz="18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after filling gap</a:t>
            </a:r>
            <a:endParaRPr b="0" sz="1800" strike="noStrike">
              <a:solidFill>
                <a:srgbClr val="000000"/>
              </a:solidFill>
              <a:latin typeface="Arial"/>
              <a:ea typeface="Arial"/>
              <a:cs typeface="Arial"/>
              <a:sym typeface="Arial"/>
            </a:endParaRPr>
          </a:p>
        </p:txBody>
      </p:sp>
      <p:sp>
        <p:nvSpPr>
          <p:cNvPr id="265" name="Shape 265"/>
          <p:cNvSpPr/>
          <p:nvPr/>
        </p:nvSpPr>
        <p:spPr>
          <a:xfrm>
            <a:off x="7589750" y="669600"/>
            <a:ext cx="358200" cy="1969643"/>
          </a:xfrm>
          <a:custGeom>
            <a:pathLst>
              <a:path extrusionOk="0" h="7113" w="997">
                <a:moveTo>
                  <a:pt x="0" y="0"/>
                </a:moveTo>
                <a:cubicBezTo>
                  <a:pt x="249" y="0"/>
                  <a:pt x="498" y="296"/>
                  <a:pt x="498" y="592"/>
                </a:cubicBezTo>
                <a:lnTo>
                  <a:pt x="498" y="2963"/>
                </a:lnTo>
                <a:cubicBezTo>
                  <a:pt x="498" y="3259"/>
                  <a:pt x="747" y="3556"/>
                  <a:pt x="996" y="3556"/>
                </a:cubicBezTo>
                <a:cubicBezTo>
                  <a:pt x="747" y="3556"/>
                  <a:pt x="498" y="3852"/>
                  <a:pt x="498" y="4148"/>
                </a:cubicBezTo>
                <a:lnTo>
                  <a:pt x="498" y="6519"/>
                </a:lnTo>
                <a:cubicBezTo>
                  <a:pt x="498" y="6815"/>
                  <a:pt x="249" y="7112"/>
                  <a:pt x="0" y="7112"/>
                </a:cubicBezTo>
              </a:path>
            </a:pathLst>
          </a:custGeom>
          <a:no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txBox="1"/>
          <p:nvPr/>
        </p:nvSpPr>
        <p:spPr>
          <a:xfrm>
            <a:off x="7881720" y="1451640"/>
            <a:ext cx="1000800" cy="35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scaffold</a:t>
            </a:r>
            <a:endParaRPr b="0" sz="1800" strike="noStrike">
              <a:solidFill>
                <a:srgbClr val="000000"/>
              </a:solidFill>
              <a:latin typeface="Arial"/>
              <a:ea typeface="Arial"/>
              <a:cs typeface="Arial"/>
              <a:sym typeface="Arial"/>
            </a:endParaRPr>
          </a:p>
        </p:txBody>
      </p:sp>
      <p:sp>
        <p:nvSpPr>
          <p:cNvPr id="267" name="Shape 267"/>
          <p:cNvSpPr txBox="1"/>
          <p:nvPr/>
        </p:nvSpPr>
        <p:spPr>
          <a:xfrm>
            <a:off x="6802680" y="946800"/>
            <a:ext cx="825600" cy="35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contig</a:t>
            </a:r>
            <a:endParaRPr b="0" sz="1800" strike="noStrike">
              <a:solidFill>
                <a:srgbClr val="000000"/>
              </a:solidFill>
              <a:latin typeface="Arial"/>
              <a:ea typeface="Arial"/>
              <a:cs typeface="Arial"/>
              <a:sym typeface="Arial"/>
            </a:endParaRPr>
          </a:p>
        </p:txBody>
      </p:sp>
      <p:sp>
        <p:nvSpPr>
          <p:cNvPr id="268" name="Shape 268"/>
          <p:cNvSpPr/>
          <p:nvPr/>
        </p:nvSpPr>
        <p:spPr>
          <a:xfrm>
            <a:off x="6605150" y="2787600"/>
            <a:ext cx="358200" cy="1969643"/>
          </a:xfrm>
          <a:custGeom>
            <a:pathLst>
              <a:path extrusionOk="0" h="7113" w="997">
                <a:moveTo>
                  <a:pt x="0" y="0"/>
                </a:moveTo>
                <a:cubicBezTo>
                  <a:pt x="249" y="0"/>
                  <a:pt x="498" y="296"/>
                  <a:pt x="498" y="592"/>
                </a:cubicBezTo>
                <a:lnTo>
                  <a:pt x="498" y="2963"/>
                </a:lnTo>
                <a:cubicBezTo>
                  <a:pt x="498" y="3259"/>
                  <a:pt x="747" y="3556"/>
                  <a:pt x="996" y="3556"/>
                </a:cubicBezTo>
                <a:cubicBezTo>
                  <a:pt x="747" y="3556"/>
                  <a:pt x="498" y="3852"/>
                  <a:pt x="498" y="4148"/>
                </a:cubicBezTo>
                <a:lnTo>
                  <a:pt x="498" y="6519"/>
                </a:lnTo>
                <a:cubicBezTo>
                  <a:pt x="498" y="6815"/>
                  <a:pt x="249" y="7112"/>
                  <a:pt x="0" y="7112"/>
                </a:cubicBezTo>
              </a:path>
            </a:pathLst>
          </a:custGeom>
          <a:no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txBox="1"/>
          <p:nvPr/>
        </p:nvSpPr>
        <p:spPr>
          <a:xfrm>
            <a:off x="7019040" y="3568200"/>
            <a:ext cx="825600" cy="3585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contig</a:t>
            </a:r>
            <a:endParaRPr b="0" sz="1800" strike="noStrike">
              <a:solidFill>
                <a:srgbClr val="000000"/>
              </a:solidFill>
              <a:latin typeface="Arial"/>
              <a:ea typeface="Arial"/>
              <a:cs typeface="Arial"/>
              <a:sym typeface="Arial"/>
            </a:endParaRPr>
          </a:p>
        </p:txBody>
      </p:sp>
      <p:sp>
        <p:nvSpPr>
          <p:cNvPr id="270" name="Shape 270"/>
          <p:cNvSpPr/>
          <p:nvPr/>
        </p:nvSpPr>
        <p:spPr>
          <a:xfrm>
            <a:off x="6586325" y="705600"/>
            <a:ext cx="273226" cy="858904"/>
          </a:xfrm>
          <a:custGeom>
            <a:pathLst>
              <a:path extrusionOk="0" h="3303" w="761">
                <a:moveTo>
                  <a:pt x="0" y="0"/>
                </a:moveTo>
                <a:cubicBezTo>
                  <a:pt x="190" y="0"/>
                  <a:pt x="380" y="137"/>
                  <a:pt x="380" y="275"/>
                </a:cubicBezTo>
                <a:lnTo>
                  <a:pt x="380" y="1375"/>
                </a:lnTo>
                <a:cubicBezTo>
                  <a:pt x="380" y="1513"/>
                  <a:pt x="570" y="1651"/>
                  <a:pt x="760" y="1651"/>
                </a:cubicBezTo>
                <a:cubicBezTo>
                  <a:pt x="570" y="1651"/>
                  <a:pt x="380" y="1788"/>
                  <a:pt x="380" y="1926"/>
                </a:cubicBezTo>
                <a:lnTo>
                  <a:pt x="380" y="3026"/>
                </a:lnTo>
                <a:cubicBezTo>
                  <a:pt x="380" y="3164"/>
                  <a:pt x="190" y="3302"/>
                  <a:pt x="0" y="3302"/>
                </a:cubicBezTo>
              </a:path>
            </a:pathLst>
          </a:custGeom>
          <a:no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nvSpPr>
        <p:spPr>
          <a:xfrm>
            <a:off x="6586325" y="1810447"/>
            <a:ext cx="273226" cy="786603"/>
          </a:xfrm>
          <a:custGeom>
            <a:pathLst>
              <a:path extrusionOk="0" h="2861" w="761">
                <a:moveTo>
                  <a:pt x="0" y="0"/>
                </a:moveTo>
                <a:cubicBezTo>
                  <a:pt x="190" y="0"/>
                  <a:pt x="380" y="119"/>
                  <a:pt x="380" y="238"/>
                </a:cubicBezTo>
                <a:lnTo>
                  <a:pt x="380" y="1191"/>
                </a:lnTo>
                <a:cubicBezTo>
                  <a:pt x="380" y="1310"/>
                  <a:pt x="570" y="1430"/>
                  <a:pt x="760" y="1430"/>
                </a:cubicBezTo>
                <a:cubicBezTo>
                  <a:pt x="570" y="1430"/>
                  <a:pt x="380" y="1549"/>
                  <a:pt x="380" y="1668"/>
                </a:cubicBezTo>
                <a:lnTo>
                  <a:pt x="380" y="2621"/>
                </a:lnTo>
                <a:cubicBezTo>
                  <a:pt x="380" y="2740"/>
                  <a:pt x="190" y="2860"/>
                  <a:pt x="0" y="2860"/>
                </a:cubicBezTo>
              </a:path>
            </a:pathLst>
          </a:custGeom>
          <a:no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txBox="1"/>
          <p:nvPr/>
        </p:nvSpPr>
        <p:spPr>
          <a:xfrm>
            <a:off x="338160" y="1286160"/>
            <a:ext cx="1945500" cy="626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134 Ns</a:t>
            </a:r>
            <a:endParaRPr b="0" sz="18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US" sz="1800" strike="noStrike">
                <a:solidFill>
                  <a:srgbClr val="000000"/>
                </a:solidFill>
                <a:latin typeface="Arial"/>
                <a:ea typeface="Arial"/>
                <a:cs typeface="Arial"/>
                <a:sym typeface="Arial"/>
              </a:rPr>
              <a:t>before filling gap</a:t>
            </a:r>
            <a:endParaRPr b="0" sz="1800"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